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7"/>
  </p:notesMasterIdLst>
  <p:sldIdLst>
    <p:sldId id="257" r:id="rId2"/>
    <p:sldId id="256" r:id="rId3"/>
    <p:sldId id="262" r:id="rId4"/>
    <p:sldId id="266" r:id="rId5"/>
    <p:sldId id="280" r:id="rId6"/>
    <p:sldId id="258" r:id="rId7"/>
    <p:sldId id="274" r:id="rId8"/>
    <p:sldId id="282" r:id="rId9"/>
    <p:sldId id="285" r:id="rId10"/>
    <p:sldId id="267" r:id="rId11"/>
    <p:sldId id="261" r:id="rId12"/>
    <p:sldId id="277" r:id="rId13"/>
    <p:sldId id="269" r:id="rId14"/>
    <p:sldId id="278" r:id="rId15"/>
    <p:sldId id="281" r:id="rId16"/>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2C1BCA-041D-456D-A578-0B12F197831D}" v="1" dt="2026-04-28T09:16:33.33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4424" autoAdjust="0"/>
  </p:normalViewPr>
  <p:slideViewPr>
    <p:cSldViewPr snapToGrid="0">
      <p:cViewPr varScale="1">
        <p:scale>
          <a:sx n="104" d="100"/>
          <a:sy n="104" d="100"/>
        </p:scale>
        <p:origin x="62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0D9174DB-8B74-4EE1-9AF9-986DCA5CF8D5}" type="datetimeFigureOut">
              <a:rPr kumimoji="1" lang="ja-JP" altLang="en-US" smtClean="0"/>
              <a:t>2026/5/1</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BBCC8D4-951E-4993-AFDA-E965382B2CC9}" type="slidenum">
              <a:rPr kumimoji="1" lang="ja-JP" altLang="en-US" smtClean="0"/>
              <a:t>‹#›</a:t>
            </a:fld>
            <a:endParaRPr kumimoji="1" lang="ja-JP" altLang="en-US"/>
          </a:p>
        </p:txBody>
      </p:sp>
    </p:spTree>
    <p:extLst>
      <p:ext uri="{BB962C8B-B14F-4D97-AF65-F5344CB8AC3E}">
        <p14:creationId xmlns:p14="http://schemas.microsoft.com/office/powerpoint/2010/main" val="41960090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7C986-C205-CD5B-0539-46B77778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BD5535-20EF-C3E1-BD67-0D2636D5D5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C2D9F8-39D2-1FE7-AB47-B13A3B48C28D}"/>
              </a:ext>
            </a:extLst>
          </p:cNvPr>
          <p:cNvSpPr>
            <a:spLocks noGrp="1"/>
          </p:cNvSpPr>
          <p:nvPr>
            <p:ph type="dt" sz="half" idx="10"/>
          </p:nvPr>
        </p:nvSpPr>
        <p:spPr/>
        <p:txBody>
          <a:bodyPr/>
          <a:lstStyle/>
          <a:p>
            <a:fld id="{D5043D6D-A385-4242-9A0E-6EA51A1BA452}"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28344480-FE53-F9C7-DE5A-3A8DA6427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A5A025-6803-294C-12A5-ABA925691D01}"/>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60704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EFD35A-7572-4F03-865D-44FA621907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088F6-EEA8-E694-C2D5-2DEE9EED578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6DD8DE-7E4C-BB27-8BC3-8B1AEC85FF16}"/>
              </a:ext>
            </a:extLst>
          </p:cNvPr>
          <p:cNvSpPr>
            <a:spLocks noGrp="1"/>
          </p:cNvSpPr>
          <p:nvPr>
            <p:ph type="dt" sz="half" idx="10"/>
          </p:nvPr>
        </p:nvSpPr>
        <p:spPr/>
        <p:txBody>
          <a:bodyPr/>
          <a:lstStyle/>
          <a:p>
            <a:fld id="{25078F14-AC07-4A8D-984D-9D05BA2CAFED}"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2B9FC50F-CBA3-B5C6-FAC0-1282057D083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08D594-F2E3-5848-418C-44DFFDF2834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66307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1B74F1-2104-8E61-CC2A-6AEE984EEC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84E093-B430-3AD3-E54F-129DFB3D0AC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B012EF-9CD4-CD92-4AEB-211F07959933}"/>
              </a:ext>
            </a:extLst>
          </p:cNvPr>
          <p:cNvSpPr>
            <a:spLocks noGrp="1"/>
          </p:cNvSpPr>
          <p:nvPr>
            <p:ph type="dt" sz="half" idx="10"/>
          </p:nvPr>
        </p:nvSpPr>
        <p:spPr/>
        <p:txBody>
          <a:bodyPr/>
          <a:lstStyle/>
          <a:p>
            <a:fld id="{72AD2C9F-A485-409F-BF91-892516496110}"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C5BD79B3-6411-6394-38D5-F40EA3D3FC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AAB4CC-5C27-B6BD-D906-4858181207C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9002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C6B6F-1586-A5DF-28FB-9F563AA01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51DDCE-A317-6670-DB22-07ABEFB915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DF99B23-06C1-DEFC-8F01-78299D006347}"/>
              </a:ext>
            </a:extLst>
          </p:cNvPr>
          <p:cNvSpPr>
            <a:spLocks noGrp="1"/>
          </p:cNvSpPr>
          <p:nvPr>
            <p:ph type="dt" sz="half" idx="10"/>
          </p:nvPr>
        </p:nvSpPr>
        <p:spPr/>
        <p:txBody>
          <a:bodyPr/>
          <a:lstStyle/>
          <a:p>
            <a:fld id="{4B6C148A-AEE4-424A-BDDA-E9F2C3C8EC8E}"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933D288F-DBC2-84C4-C346-62B5738718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B8180E-AF0E-B70D-5CBD-5C2DDA7243FC}"/>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78770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649D69-14A8-7EB8-245F-1C6C8071521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BB0A07-A347-4D7B-908E-4B0050CC4E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A87B77C-3D77-1318-3C7B-633E7BFE939E}"/>
              </a:ext>
            </a:extLst>
          </p:cNvPr>
          <p:cNvSpPr>
            <a:spLocks noGrp="1"/>
          </p:cNvSpPr>
          <p:nvPr>
            <p:ph type="dt" sz="half" idx="10"/>
          </p:nvPr>
        </p:nvSpPr>
        <p:spPr/>
        <p:txBody>
          <a:bodyPr/>
          <a:lstStyle/>
          <a:p>
            <a:fld id="{D6642B5F-EF67-4553-8621-34E603B3E06E}"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4E762C5A-C6A1-9E67-2A71-805A482015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0A4BB7-52C5-48E4-3BE5-FAC455A0B60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2279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83A546-044B-3B2D-619F-745A1DC236C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29837A-C64E-7D71-D271-EDC09BD9E13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841481D-AABB-BA98-092B-596C51574A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3D38EB3-7DBD-AA8B-EF5A-9CCE9FC9997B}"/>
              </a:ext>
            </a:extLst>
          </p:cNvPr>
          <p:cNvSpPr>
            <a:spLocks noGrp="1"/>
          </p:cNvSpPr>
          <p:nvPr>
            <p:ph type="dt" sz="half" idx="10"/>
          </p:nvPr>
        </p:nvSpPr>
        <p:spPr/>
        <p:txBody>
          <a:bodyPr/>
          <a:lstStyle/>
          <a:p>
            <a:fld id="{9A1BB33D-5AF7-4FE0-A562-E48EFFDB9ACF}" type="datetime1">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6539DABD-E3AA-0E7B-7629-1347A17A2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A242DC-78E6-27E3-C451-C6224747E1D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90909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FDCA35-8339-FF83-573A-93A8BA4ACF6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EC24DA-7E7A-D06A-0795-9DC354BDD1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B9307B-6A32-42FD-DA30-6AAEA7066E7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4B97A26-DE22-B8C0-34E0-D4C35C4F9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FA7A6E-8461-D4F9-3A33-5F9DF93D877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10E4E40-B1F2-BD3C-C346-569651CC68D8}"/>
              </a:ext>
            </a:extLst>
          </p:cNvPr>
          <p:cNvSpPr>
            <a:spLocks noGrp="1"/>
          </p:cNvSpPr>
          <p:nvPr>
            <p:ph type="dt" sz="half" idx="10"/>
          </p:nvPr>
        </p:nvSpPr>
        <p:spPr/>
        <p:txBody>
          <a:bodyPr/>
          <a:lstStyle/>
          <a:p>
            <a:fld id="{F9A492FB-A99C-49D7-87CE-66BD07A653AE}" type="datetime1">
              <a:rPr kumimoji="1" lang="ja-JP" altLang="en-US" smtClean="0"/>
              <a:t>2026/5/1</a:t>
            </a:fld>
            <a:endParaRPr kumimoji="1" lang="ja-JP" altLang="en-US"/>
          </a:p>
        </p:txBody>
      </p:sp>
      <p:sp>
        <p:nvSpPr>
          <p:cNvPr id="8" name="フッター プレースホルダー 7">
            <a:extLst>
              <a:ext uri="{FF2B5EF4-FFF2-40B4-BE49-F238E27FC236}">
                <a16:creationId xmlns:a16="http://schemas.microsoft.com/office/drawing/2014/main" id="{2210E882-5C91-AF6F-70B6-CC1C1104D58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DBF6BB8-7278-A718-F169-F50B9D17E82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24069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50BD1-C676-4999-4863-1A129AD2AF8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7C7B057-6D12-7944-5BA0-E735C0D14112}"/>
              </a:ext>
            </a:extLst>
          </p:cNvPr>
          <p:cNvSpPr>
            <a:spLocks noGrp="1"/>
          </p:cNvSpPr>
          <p:nvPr>
            <p:ph type="dt" sz="half" idx="10"/>
          </p:nvPr>
        </p:nvSpPr>
        <p:spPr/>
        <p:txBody>
          <a:bodyPr/>
          <a:lstStyle/>
          <a:p>
            <a:fld id="{F548C5C4-02A6-4D3C-801B-25D83660CC15}" type="datetime1">
              <a:rPr kumimoji="1" lang="ja-JP" altLang="en-US" smtClean="0"/>
              <a:t>2026/5/1</a:t>
            </a:fld>
            <a:endParaRPr kumimoji="1" lang="ja-JP" altLang="en-US"/>
          </a:p>
        </p:txBody>
      </p:sp>
      <p:sp>
        <p:nvSpPr>
          <p:cNvPr id="4" name="フッター プレースホルダー 3">
            <a:extLst>
              <a:ext uri="{FF2B5EF4-FFF2-40B4-BE49-F238E27FC236}">
                <a16:creationId xmlns:a16="http://schemas.microsoft.com/office/drawing/2014/main" id="{2641BF27-5B01-5EC8-37ED-3C46383AFB1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2EBF892-72B1-B992-9EC5-1B5793F6583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992323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8D2D1A8-25AD-632A-D391-A454A2F791CA}"/>
              </a:ext>
            </a:extLst>
          </p:cNvPr>
          <p:cNvSpPr>
            <a:spLocks noGrp="1"/>
          </p:cNvSpPr>
          <p:nvPr>
            <p:ph type="dt" sz="half" idx="10"/>
          </p:nvPr>
        </p:nvSpPr>
        <p:spPr/>
        <p:txBody>
          <a:bodyPr/>
          <a:lstStyle/>
          <a:p>
            <a:fld id="{56AEA29B-D574-4635-9756-65BC2CAB59E4}" type="datetime1">
              <a:rPr kumimoji="1" lang="ja-JP" altLang="en-US" smtClean="0"/>
              <a:t>2026/5/1</a:t>
            </a:fld>
            <a:endParaRPr kumimoji="1" lang="ja-JP" altLang="en-US"/>
          </a:p>
        </p:txBody>
      </p:sp>
      <p:sp>
        <p:nvSpPr>
          <p:cNvPr id="3" name="フッター プレースホルダー 2">
            <a:extLst>
              <a:ext uri="{FF2B5EF4-FFF2-40B4-BE49-F238E27FC236}">
                <a16:creationId xmlns:a16="http://schemas.microsoft.com/office/drawing/2014/main" id="{E8310E64-1D7C-666D-2F24-E899991F4EC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CFC981-A69D-A092-7887-26F8C86A8824}"/>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8434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93EA9D-FA0E-41FA-0836-7C5BCDC410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92DB51-D274-E58C-626D-85692B68E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1EC93-F40C-DC18-B488-481B604DF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6E4362-F183-F3D0-3801-2F428B3201AF}"/>
              </a:ext>
            </a:extLst>
          </p:cNvPr>
          <p:cNvSpPr>
            <a:spLocks noGrp="1"/>
          </p:cNvSpPr>
          <p:nvPr>
            <p:ph type="dt" sz="half" idx="10"/>
          </p:nvPr>
        </p:nvSpPr>
        <p:spPr/>
        <p:txBody>
          <a:bodyPr/>
          <a:lstStyle/>
          <a:p>
            <a:fld id="{D647C42E-686C-426F-95C6-3130D862278F}" type="datetime1">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44A9DD5D-F96A-B321-BF29-0687A9E3FF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452911-EB52-79A0-CDE4-3EF0141645FD}"/>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19354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C4B952-A6CE-71E3-62BA-F77A15FF411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9B86704-D6B6-39F2-71F2-3703F6C41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FECD816-580E-2118-427D-0B280D2EC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71061E-B5AD-F551-2C3B-62D9B1D4C18F}"/>
              </a:ext>
            </a:extLst>
          </p:cNvPr>
          <p:cNvSpPr>
            <a:spLocks noGrp="1"/>
          </p:cNvSpPr>
          <p:nvPr>
            <p:ph type="dt" sz="half" idx="10"/>
          </p:nvPr>
        </p:nvSpPr>
        <p:spPr/>
        <p:txBody>
          <a:bodyPr/>
          <a:lstStyle/>
          <a:p>
            <a:fld id="{FAFB8676-D1C0-4474-950A-6732EE929AED}" type="datetime1">
              <a:rPr kumimoji="1" lang="ja-JP" altLang="en-US" smtClean="0"/>
              <a:t>2026/5/1</a:t>
            </a:fld>
            <a:endParaRPr kumimoji="1" lang="ja-JP" altLang="en-US"/>
          </a:p>
        </p:txBody>
      </p:sp>
      <p:sp>
        <p:nvSpPr>
          <p:cNvPr id="6" name="フッター プレースホルダー 5">
            <a:extLst>
              <a:ext uri="{FF2B5EF4-FFF2-40B4-BE49-F238E27FC236}">
                <a16:creationId xmlns:a16="http://schemas.microsoft.com/office/drawing/2014/main" id="{C7A6645B-240B-D06B-57F6-997F2BD6318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74C54B-4C5C-9EE6-C0FB-528D4DB286D3}"/>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50138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289917-84E2-3862-E2AE-CAED002DE7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704A9B-B14B-30A1-0EC9-66CB08037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BC8DED-67E2-7F5F-C24C-AE04CB8EE4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3031C09-1D96-4166-8802-5168188D4E5A}" type="datetime1">
              <a:rPr kumimoji="1" lang="ja-JP" altLang="en-US" smtClean="0"/>
              <a:t>2026/5/1</a:t>
            </a:fld>
            <a:endParaRPr kumimoji="1" lang="ja-JP" altLang="en-US"/>
          </a:p>
        </p:txBody>
      </p:sp>
      <p:sp>
        <p:nvSpPr>
          <p:cNvPr id="5" name="フッター プレースホルダー 4">
            <a:extLst>
              <a:ext uri="{FF2B5EF4-FFF2-40B4-BE49-F238E27FC236}">
                <a16:creationId xmlns:a16="http://schemas.microsoft.com/office/drawing/2014/main" id="{7A0D7906-AE17-667B-C5B1-1471FDFE0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671D788-D15D-2A3D-7FFB-2D7716D49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10153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A0ED342-8FF1-107E-07B0-C4A672ECD21A}"/>
              </a:ext>
            </a:extLst>
          </p:cNvPr>
          <p:cNvGrpSpPr/>
          <p:nvPr/>
        </p:nvGrpSpPr>
        <p:grpSpPr>
          <a:xfrm>
            <a:off x="255639" y="1089653"/>
            <a:ext cx="11690555" cy="669585"/>
            <a:chOff x="81000" y="875855"/>
            <a:chExt cx="7030316" cy="257142"/>
          </a:xfrm>
        </p:grpSpPr>
        <p:sp>
          <p:nvSpPr>
            <p:cNvPr id="6" name="正方形/長方形 5">
              <a:extLst>
                <a:ext uri="{FF2B5EF4-FFF2-40B4-BE49-F238E27FC236}">
                  <a16:creationId xmlns:a16="http://schemas.microsoft.com/office/drawing/2014/main" id="{B30B6318-7117-62CE-8D8E-0BBF3D7363F5}"/>
                </a:ext>
              </a:extLst>
            </p:cNvPr>
            <p:cNvSpPr/>
            <p:nvPr/>
          </p:nvSpPr>
          <p:spPr>
            <a:xfrm>
              <a:off x="1553286" y="875855"/>
              <a:ext cx="5558030" cy="25714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環境保全研究費補助金</a:t>
              </a:r>
            </a:p>
            <a:p>
              <a:r>
                <a:rPr kumimoji="1" lang="ja-JP" altLang="en-US" sz="1600" dirty="0">
                  <a:solidFill>
                    <a:schemeClr val="tx1"/>
                  </a:solidFill>
                  <a:latin typeface="BIZ UDPゴシック" panose="020B0400000000000000" pitchFamily="50" charset="-128"/>
                  <a:ea typeface="BIZ UDPゴシック" panose="020B0400000000000000" pitchFamily="50" charset="-128"/>
                </a:rPr>
                <a:t>（イノベーション創出のための環境スタートアップ研究開発支援事業）</a:t>
              </a:r>
            </a:p>
          </p:txBody>
        </p:sp>
        <p:sp>
          <p:nvSpPr>
            <p:cNvPr id="7" name="正方形/長方形 6">
              <a:extLst>
                <a:ext uri="{FF2B5EF4-FFF2-40B4-BE49-F238E27FC236}">
                  <a16:creationId xmlns:a16="http://schemas.microsoft.com/office/drawing/2014/main" id="{7186C8D7-83CC-2D21-DE2E-430184B829D7}"/>
                </a:ext>
              </a:extLst>
            </p:cNvPr>
            <p:cNvSpPr/>
            <p:nvPr/>
          </p:nvSpPr>
          <p:spPr>
            <a:xfrm>
              <a:off x="81000" y="875856"/>
              <a:ext cx="1472286" cy="257141"/>
            </a:xfrm>
            <a:prstGeom prst="rect">
              <a:avLst/>
            </a:prstGeom>
            <a:solidFill>
              <a:schemeClr val="accent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lang="ja-JP" altLang="en-US" dirty="0">
                  <a:solidFill>
                    <a:schemeClr val="tx1"/>
                  </a:solidFill>
                  <a:latin typeface="BIZ UDPゴシック" panose="020B0400000000000000" pitchFamily="50" charset="-128"/>
                  <a:ea typeface="BIZ UDPゴシック" panose="020B0400000000000000" pitchFamily="50" charset="-128"/>
                </a:rPr>
                <a:t>間接</a:t>
              </a:r>
              <a:r>
                <a:rPr kumimoji="1" lang="ja-JP" altLang="en-US" dirty="0">
                  <a:solidFill>
                    <a:schemeClr val="tx1"/>
                  </a:solidFill>
                  <a:latin typeface="BIZ UDPゴシック" panose="020B0400000000000000" pitchFamily="50" charset="-128"/>
                  <a:ea typeface="BIZ UDPゴシック" panose="020B0400000000000000" pitchFamily="50" charset="-128"/>
                </a:rPr>
                <a:t>補助事業名</a:t>
              </a:r>
            </a:p>
          </p:txBody>
        </p:sp>
      </p:grpSp>
      <p:sp>
        <p:nvSpPr>
          <p:cNvPr id="2" name="テキスト ボックス 1">
            <a:extLst>
              <a:ext uri="{FF2B5EF4-FFF2-40B4-BE49-F238E27FC236}">
                <a16:creationId xmlns:a16="http://schemas.microsoft.com/office/drawing/2014/main" id="{B17D165F-3905-42D2-9621-F80F91211102}"/>
              </a:ext>
            </a:extLst>
          </p:cNvPr>
          <p:cNvSpPr txBox="1"/>
          <p:nvPr/>
        </p:nvSpPr>
        <p:spPr>
          <a:xfrm>
            <a:off x="393264" y="286030"/>
            <a:ext cx="1980029" cy="523220"/>
          </a:xfrm>
          <a:prstGeom prst="rect">
            <a:avLst/>
          </a:prstGeom>
          <a:noFill/>
        </p:spPr>
        <p:txBody>
          <a:bodyPr wrap="none" rtlCol="0">
            <a:spAutoFit/>
          </a:bodyPr>
          <a:lstStyle/>
          <a:p>
            <a:r>
              <a:rPr kumimoji="1" lang="ja-JP" altLang="en-US" sz="2800" b="1" dirty="0">
                <a:latin typeface="BIZ UDPゴシック" panose="020B0400000000000000" pitchFamily="50" charset="-128"/>
                <a:ea typeface="BIZ UDPゴシック" panose="020B0400000000000000" pitchFamily="50" charset="-128"/>
              </a:rPr>
              <a:t>事業提案書</a:t>
            </a:r>
          </a:p>
        </p:txBody>
      </p:sp>
      <p:graphicFrame>
        <p:nvGraphicFramePr>
          <p:cNvPr id="16" name="表 15">
            <a:extLst>
              <a:ext uri="{FF2B5EF4-FFF2-40B4-BE49-F238E27FC236}">
                <a16:creationId xmlns:a16="http://schemas.microsoft.com/office/drawing/2014/main" id="{9A45DD12-988F-1567-7902-14F45178D3F3}"/>
              </a:ext>
            </a:extLst>
          </p:cNvPr>
          <p:cNvGraphicFramePr>
            <a:graphicFrameLocks noGrp="1"/>
          </p:cNvGraphicFramePr>
          <p:nvPr>
            <p:extLst>
              <p:ext uri="{D42A27DB-BD31-4B8C-83A1-F6EECF244321}">
                <p14:modId xmlns:p14="http://schemas.microsoft.com/office/powerpoint/2010/main" val="1135768165"/>
              </p:ext>
            </p:extLst>
          </p:nvPr>
        </p:nvGraphicFramePr>
        <p:xfrm>
          <a:off x="255639" y="2378192"/>
          <a:ext cx="11690555" cy="2877778"/>
        </p:xfrm>
        <a:graphic>
          <a:graphicData uri="http://schemas.openxmlformats.org/drawingml/2006/table">
            <a:tbl>
              <a:tblPr firstRow="1" bandRow="1">
                <a:tableStyleId>{5C22544A-7EE6-4342-B048-85BDC9FD1C3A}</a:tableStyleId>
              </a:tblPr>
              <a:tblGrid>
                <a:gridCol w="2497393">
                  <a:extLst>
                    <a:ext uri="{9D8B030D-6E8A-4147-A177-3AD203B41FA5}">
                      <a16:colId xmlns:a16="http://schemas.microsoft.com/office/drawing/2014/main" val="722844751"/>
                    </a:ext>
                  </a:extLst>
                </a:gridCol>
                <a:gridCol w="9193162">
                  <a:extLst>
                    <a:ext uri="{9D8B030D-6E8A-4147-A177-3AD203B41FA5}">
                      <a16:colId xmlns:a16="http://schemas.microsoft.com/office/drawing/2014/main" val="2842947537"/>
                    </a:ext>
                  </a:extLst>
                </a:gridCol>
              </a:tblGrid>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作成日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0070C0"/>
                          </a:solidFill>
                          <a:latin typeface="BIZ UDPゴシック" panose="020B0400000000000000" pitchFamily="50" charset="-128"/>
                          <a:ea typeface="BIZ UDPゴシック" panose="020B0400000000000000" pitchFamily="50" charset="-128"/>
                        </a:rPr>
                        <a:t>2026</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年</a:t>
                      </a:r>
                      <a:r>
                        <a:rPr lang="ja-JP" altLang="en-US" sz="1600" b="0" dirty="0">
                          <a:solidFill>
                            <a:srgbClr val="0070C0"/>
                          </a:solidFill>
                          <a:latin typeface="BIZ UDPゴシック" panose="020B0400000000000000" pitchFamily="50" charset="-128"/>
                          <a:ea typeface="BIZ UDPゴシック" panose="020B0400000000000000" pitchFamily="50" charset="-128"/>
                        </a:rPr>
                        <a:t>　　月　</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　日</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7905300"/>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事業区分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ja-JP" altLang="en-US" sz="1600" b="0" dirty="0">
                          <a:solidFill>
                            <a:schemeClr val="tx1"/>
                          </a:solidFill>
                          <a:latin typeface="BIZ UDPゴシック" panose="020B0400000000000000" pitchFamily="50" charset="-128"/>
                          <a:ea typeface="BIZ UDPゴシック" panose="020B0400000000000000" pitchFamily="50" charset="-128"/>
                        </a:rPr>
                        <a:t>フェーズ１（</a:t>
                      </a:r>
                      <a:r>
                        <a:rPr lang="en-US" altLang="ja-JP" sz="1600" b="0" dirty="0">
                          <a:solidFill>
                            <a:schemeClr val="tx1"/>
                          </a:solidFill>
                          <a:latin typeface="BIZ UDPゴシック" panose="020B0400000000000000" pitchFamily="50" charset="-128"/>
                          <a:ea typeface="BIZ UDPゴシック" panose="020B0400000000000000" pitchFamily="50" charset="-128"/>
                        </a:rPr>
                        <a:t>F/S</a:t>
                      </a:r>
                      <a:r>
                        <a:rPr lang="ja-JP" altLang="en-US" sz="1600" b="0" dirty="0">
                          <a:solidFill>
                            <a:schemeClr val="tx1"/>
                          </a:solidFill>
                          <a:latin typeface="BIZ UDPゴシック" panose="020B0400000000000000" pitchFamily="50" charset="-128"/>
                          <a:ea typeface="BIZ UDPゴシック" panose="020B0400000000000000" pitchFamily="50" charset="-128"/>
                        </a:rPr>
                        <a:t>・</a:t>
                      </a:r>
                      <a:r>
                        <a:rPr lang="en-US" altLang="ja-JP" sz="1600" b="0" dirty="0">
                          <a:solidFill>
                            <a:schemeClr val="tx1"/>
                          </a:solidFill>
                          <a:latin typeface="BIZ UDPゴシック" panose="020B0400000000000000" pitchFamily="50" charset="-128"/>
                          <a:ea typeface="BIZ UDPゴシック" panose="020B0400000000000000" pitchFamily="50" charset="-128"/>
                        </a:rPr>
                        <a:t>PoC</a:t>
                      </a:r>
                      <a:r>
                        <a:rPr lang="ja-JP" altLang="en-US" sz="1600" b="0" dirty="0">
                          <a:solidFill>
                            <a:schemeClr val="tx1"/>
                          </a:solidFill>
                          <a:latin typeface="BIZ UDPゴシック" panose="020B0400000000000000" pitchFamily="50" charset="-128"/>
                          <a:ea typeface="BIZ UDPゴシック" panose="020B0400000000000000" pitchFamily="50" charset="-128"/>
                        </a:rPr>
                        <a:t>）支援事業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0198142"/>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dirty="0">
                          <a:solidFill>
                            <a:srgbClr val="0070C0"/>
                          </a:solidFill>
                          <a:latin typeface="BIZ UDPゴシック" panose="020B0400000000000000" pitchFamily="50" charset="-128"/>
                          <a:ea typeface="BIZ UDPゴシック" panose="020B0400000000000000" pitchFamily="50" charset="-128"/>
                        </a:rPr>
                        <a:t>●●に関する事業</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における取組内容がわかる事業名を記載してください。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481219"/>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事業領域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0" dirty="0">
                          <a:solidFill>
                            <a:srgbClr val="0070C0"/>
                          </a:solidFill>
                          <a:latin typeface="BIZ UDPゴシック" panose="020B0400000000000000" pitchFamily="50" charset="-128"/>
                          <a:ea typeface="BIZ UDPゴシック" panose="020B0400000000000000" pitchFamily="50" charset="-128"/>
                        </a:rPr>
                        <a:t>気候変動領域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資源循環領域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自然環境保全領域</a:t>
                      </a:r>
                      <a:r>
                        <a:rPr lang="ja-JP" altLang="en-US" sz="1600" b="0" dirty="0">
                          <a:solidFill>
                            <a:srgbClr val="0070C0"/>
                          </a:solidFill>
                          <a:latin typeface="BIZ UDPゴシック" panose="020B0400000000000000" pitchFamily="50" charset="-128"/>
                          <a:ea typeface="BIZ UDPゴシック" panose="020B0400000000000000" pitchFamily="50" charset="-128"/>
                        </a:rPr>
                        <a:t>、その他（　　　　　　　）</a:t>
                      </a:r>
                      <a:r>
                        <a:rPr lang="ja-JP" altLang="en-US" sz="1600" b="0" dirty="0">
                          <a:solidFill>
                            <a:srgbClr val="FF0000"/>
                          </a:solidFill>
                          <a:latin typeface="BIZ UDPゴシック" panose="020B0400000000000000" pitchFamily="50" charset="-128"/>
                          <a:ea typeface="BIZ UDPゴシック" panose="020B0400000000000000" pitchFamily="50" charset="-128"/>
                        </a:rPr>
                        <a:t>　</a:t>
                      </a:r>
                      <a:endParaRPr lang="en-US" altLang="ja-JP" sz="1600" b="0" dirty="0">
                        <a:solidFill>
                          <a:srgbClr val="FF000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b="0" dirty="0">
                          <a:solidFill>
                            <a:srgbClr val="FF0000"/>
                          </a:solidFill>
                          <a:latin typeface="BIZ UDPゴシック" panose="020B0400000000000000" pitchFamily="50" charset="-128"/>
                          <a:ea typeface="BIZ UDPゴシック" panose="020B0400000000000000" pitchFamily="50" charset="-128"/>
                        </a:rPr>
                        <a:t>いずれかの領域名を記載してください。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2295193"/>
                  </a:ext>
                </a:extLst>
              </a:tr>
              <a:tr h="398738">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申請者（代表事業者）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600" b="0" dirty="0">
                          <a:solidFill>
                            <a:srgbClr val="0070C0"/>
                          </a:solidFill>
                          <a:latin typeface="BIZ UDPゴシック" panose="020B0400000000000000" pitchFamily="50" charset="-128"/>
                          <a:ea typeface="BIZ UDPゴシック" panose="020B0400000000000000" pitchFamily="50" charset="-128"/>
                        </a:rPr>
                        <a:t>●●株式会社　環境　花子</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7841371"/>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キーワード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rgbClr val="0070C0"/>
                          </a:solidFill>
                          <a:latin typeface="BIZ UDPゴシック" panose="020B0400000000000000" pitchFamily="50" charset="-128"/>
                          <a:ea typeface="BIZ UDPゴシック" panose="020B0400000000000000" pitchFamily="50" charset="-128"/>
                        </a:rPr>
                        <a:t>廃棄物処理　海洋プラスチック　</a:t>
                      </a:r>
                      <a:endParaRPr kumimoji="1" lang="en-US" altLang="ja-JP" sz="1600" b="0" dirty="0">
                        <a:solidFill>
                          <a:srgbClr val="0070C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提案内容に係るフリーキーワードを</a:t>
                      </a:r>
                      <a:r>
                        <a:rPr kumimoji="1" lang="en-US" altLang="ja-JP" sz="1600" b="0" dirty="0">
                          <a:solidFill>
                            <a:srgbClr val="FF0000"/>
                          </a:solidFill>
                          <a:latin typeface="BIZ UDPゴシック" panose="020B0400000000000000" pitchFamily="50" charset="-128"/>
                          <a:ea typeface="BIZ UDPゴシック" panose="020B0400000000000000" pitchFamily="50" charset="-128"/>
                        </a:rPr>
                        <a:t>5</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つ程度記載してください。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68299"/>
                  </a:ext>
                </a:extLst>
              </a:tr>
            </a:tbl>
          </a:graphicData>
        </a:graphic>
      </p:graphicFrame>
      <p:sp>
        <p:nvSpPr>
          <p:cNvPr id="4" name="テキスト ボックス 3">
            <a:extLst>
              <a:ext uri="{FF2B5EF4-FFF2-40B4-BE49-F238E27FC236}">
                <a16:creationId xmlns:a16="http://schemas.microsoft.com/office/drawing/2014/main" id="{7544746F-B17E-A83E-CCCE-4A66F1138AB4}"/>
              </a:ext>
            </a:extLst>
          </p:cNvPr>
          <p:cNvSpPr txBox="1"/>
          <p:nvPr/>
        </p:nvSpPr>
        <p:spPr>
          <a:xfrm>
            <a:off x="393264" y="5621539"/>
            <a:ext cx="11306300" cy="923330"/>
          </a:xfrm>
          <a:prstGeom prst="rect">
            <a:avLst/>
          </a:prstGeom>
          <a:solidFill>
            <a:schemeClr val="accent6">
              <a:lumMod val="20000"/>
              <a:lumOff val="80000"/>
            </a:schemeClr>
          </a:solidFill>
        </p:spPr>
        <p:txBody>
          <a:bodyPr wrap="none" rtlCol="0">
            <a:spAutoFit/>
          </a:bodyPr>
          <a:lstStyle/>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lang="ja-JP" altLang="en-US" dirty="0">
                <a:solidFill>
                  <a:srgbClr val="0070C0"/>
                </a:solidFill>
                <a:latin typeface="BIZ UDPゴシック" panose="020B0400000000000000" pitchFamily="50" charset="-128"/>
                <a:ea typeface="BIZ UDPゴシック" panose="020B0400000000000000" pitchFamily="50" charset="-128"/>
              </a:rPr>
              <a:t>青字は記載</a:t>
            </a:r>
            <a:r>
              <a:rPr kumimoji="1" lang="ja-JP" altLang="en-US" dirty="0">
                <a:solidFill>
                  <a:srgbClr val="0070C0"/>
                </a:solidFill>
                <a:latin typeface="BIZ UDPゴシック" panose="020B0400000000000000" pitchFamily="50" charset="-128"/>
                <a:ea typeface="BIZ UDPゴシック" panose="020B0400000000000000" pitchFamily="50" charset="-128"/>
              </a:rPr>
              <a:t>例</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kumimoji="1" lang="ja-JP" altLang="en-US" u="sng" dirty="0">
                <a:solidFill>
                  <a:srgbClr val="FF0000"/>
                </a:solidFill>
                <a:latin typeface="BIZ UDPゴシック" panose="020B0400000000000000" pitchFamily="50" charset="-128"/>
                <a:ea typeface="BIZ UDPゴシック" panose="020B0400000000000000" pitchFamily="50" charset="-128"/>
              </a:rPr>
              <a:t>赤字は補足説明</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lang="ja-JP" altLang="en-US" dirty="0">
                <a:solidFill>
                  <a:srgbClr val="FF0000"/>
                </a:solidFill>
                <a:latin typeface="BIZ UDPゴシック" panose="020B0400000000000000" pitchFamily="50" charset="-128"/>
                <a:ea typeface="BIZ UDPゴシック" panose="020B0400000000000000" pitchFamily="50" charset="-128"/>
              </a:rPr>
              <a:t>　 </a:t>
            </a:r>
            <a:r>
              <a:rPr kumimoji="1" lang="ja-JP" altLang="en-US" dirty="0">
                <a:solidFill>
                  <a:srgbClr val="FF0000"/>
                </a:solidFill>
                <a:latin typeface="BIZ UDPゴシック" panose="020B0400000000000000" pitchFamily="50" charset="-128"/>
                <a:ea typeface="BIZ UDPゴシック" panose="020B0400000000000000" pitchFamily="50" charset="-128"/>
              </a:rPr>
              <a:t>本文は原則、</a:t>
            </a:r>
            <a:r>
              <a:rPr kumimoji="1" lang="ja-JP" altLang="en-US" b="1" dirty="0">
                <a:latin typeface="BIZ UDPゴシック" panose="020B0400000000000000" pitchFamily="50" charset="-128"/>
                <a:ea typeface="BIZ UDPゴシック" panose="020B0400000000000000" pitchFamily="50" charset="-128"/>
              </a:rPr>
              <a:t>黒字</a:t>
            </a:r>
            <a:r>
              <a:rPr kumimoji="1" lang="ja-JP" altLang="en-US" dirty="0">
                <a:solidFill>
                  <a:srgbClr val="FF0000"/>
                </a:solidFill>
                <a:latin typeface="BIZ UDPゴシック" panose="020B0400000000000000" pitchFamily="50" charset="-128"/>
                <a:ea typeface="BIZ UDPゴシック" panose="020B0400000000000000" pitchFamily="50" charset="-128"/>
              </a:rPr>
              <a:t>とし、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記入後は</a:t>
            </a:r>
            <a:r>
              <a:rPr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青字と赤字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は削除してください。</a:t>
            </a:r>
            <a:endPar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endParaRPr>
          </a:p>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kumimoji="1" lang="ja-JP" altLang="en-US" dirty="0">
                <a:solidFill>
                  <a:srgbClr val="FF0000"/>
                </a:solidFill>
                <a:latin typeface="BIZ UDPゴシック" panose="020B0400000000000000" pitchFamily="50" charset="-128"/>
                <a:ea typeface="BIZ UDPゴシック" panose="020B0400000000000000" pitchFamily="50" charset="-128"/>
              </a:rPr>
              <a:t>貼り付ける</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画像ファイルは</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｢GIF｣</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｢BMP｣</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JPEG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｢PNG｣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形式のみ</a:t>
            </a:r>
            <a:r>
              <a:rPr kumimoji="1" lang="ja-JP" altLang="en-US" dirty="0">
                <a:solidFill>
                  <a:srgbClr val="FF0000"/>
                </a:solidFill>
                <a:latin typeface="BIZ UDPゴシック" panose="020B0400000000000000" pitchFamily="50" charset="-128"/>
                <a:ea typeface="BIZ UDPゴシック" panose="020B0400000000000000" pitchFamily="50" charset="-128"/>
              </a:rPr>
              <a:t>としてください。</a:t>
            </a:r>
            <a:endParaRPr kumimoji="1" lang="en-US" altLang="ja-JP" dirty="0">
              <a:solidFill>
                <a:srgbClr val="FF0000"/>
              </a:solidFill>
              <a:latin typeface="BIZ UDPゴシック" panose="020B0400000000000000" pitchFamily="50" charset="-128"/>
              <a:ea typeface="BIZ UDPゴシック" panose="020B0400000000000000" pitchFamily="50" charset="-128"/>
            </a:endParaRPr>
          </a:p>
          <a:p>
            <a:r>
              <a:rPr kumimoji="1" lang="ja-JP" altLang="en-US" dirty="0">
                <a:solidFill>
                  <a:srgbClr val="FF0000"/>
                </a:solidFill>
                <a:latin typeface="BIZ UDPゴシック" panose="020B0400000000000000" pitchFamily="50" charset="-128"/>
                <a:ea typeface="BIZ UDPゴシック" panose="020B0400000000000000" pitchFamily="50" charset="-128"/>
              </a:rPr>
              <a:t>それ以外の画像データを貼り付けた場合、正しく</a:t>
            </a:r>
            <a:r>
              <a:rPr kumimoji="1" lang="en-US" altLang="ja-JP" dirty="0">
                <a:solidFill>
                  <a:srgbClr val="FF0000"/>
                </a:solidFill>
                <a:latin typeface="BIZ UDPゴシック" panose="020B0400000000000000" pitchFamily="50" charset="-128"/>
                <a:ea typeface="BIZ UDPゴシック" panose="020B0400000000000000" pitchFamily="50" charset="-128"/>
              </a:rPr>
              <a:t>PDF</a:t>
            </a:r>
            <a:r>
              <a:rPr kumimoji="1" lang="ja-JP" altLang="en-US" dirty="0">
                <a:solidFill>
                  <a:srgbClr val="FF0000"/>
                </a:solidFill>
                <a:latin typeface="BIZ UDPゴシック" panose="020B0400000000000000" pitchFamily="50" charset="-128"/>
                <a:ea typeface="BIZ UDPゴシック" panose="020B0400000000000000" pitchFamily="50" charset="-128"/>
              </a:rPr>
              <a:t>形式に変換されない可能性があります。</a:t>
            </a:r>
          </a:p>
        </p:txBody>
      </p:sp>
      <p:sp>
        <p:nvSpPr>
          <p:cNvPr id="3" name="スライド番号プレースホルダー 2">
            <a:extLst>
              <a:ext uri="{FF2B5EF4-FFF2-40B4-BE49-F238E27FC236}">
                <a16:creationId xmlns:a16="http://schemas.microsoft.com/office/drawing/2014/main" id="{28E38CB3-F61C-16C1-AE4F-92A8518DC63A}"/>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a:t>
            </a:fld>
            <a:endParaRPr kumimoji="1" lang="ja-JP" altLang="en-US" b="1">
              <a:solidFill>
                <a:schemeClr val="tx1"/>
              </a:solidFill>
            </a:endParaRPr>
          </a:p>
        </p:txBody>
      </p:sp>
    </p:spTree>
    <p:extLst>
      <p:ext uri="{BB962C8B-B14F-4D97-AF65-F5344CB8AC3E}">
        <p14:creationId xmlns:p14="http://schemas.microsoft.com/office/powerpoint/2010/main" val="558011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E4BB-B958-70DB-55C3-C6CE63930691}"/>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F9450ACC-6D3E-400B-0329-FFBB0EB7240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068283D0-0F5D-B73E-BDF2-A6675D1482CA}"/>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91E8E14D-CD3F-E43D-5263-CA2E858DBA8A}"/>
              </a:ext>
            </a:extLst>
          </p:cNvPr>
          <p:cNvGraphicFramePr>
            <a:graphicFrameLocks noGrp="1"/>
          </p:cNvGraphicFramePr>
          <p:nvPr>
            <p:extLst>
              <p:ext uri="{D42A27DB-BD31-4B8C-83A1-F6EECF244321}">
                <p14:modId xmlns:p14="http://schemas.microsoft.com/office/powerpoint/2010/main" val="3180066499"/>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33A9107E-9082-7994-FD37-65A80E04E3B3}"/>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00000000-0008-0000-0000-000003000000}"/>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00000000-0008-0000-0000-000004000000}"/>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00000000-0008-0000-0000-000005000000}"/>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00000000-0008-0000-0000-000006000000}"/>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00000000-0008-0000-0000-000007000000}"/>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00000000-0008-0000-0000-000008000000}"/>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00000000-0008-0000-0000-000009000000}"/>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00000000-0008-0000-0000-00000A000000}"/>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00000000-0008-0000-0000-00000B000000}"/>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00000000-0008-0000-0000-00000C000000}"/>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00000000-0008-0000-0000-00000D000000}"/>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00000000-0008-0000-0000-00000E000000}"/>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00000000-0008-0000-0000-00000F000000}"/>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00000000-0008-0000-0000-000010000000}"/>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00000000-0008-0000-0000-000011000000}"/>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00000000-0008-0000-0000-000012000000}"/>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00000000-0008-0000-0000-000013000000}"/>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00000000-0008-0000-0000-000014000000}"/>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00000000-0008-0000-0000-000015000000}"/>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00000000-0008-0000-0000-000016000000}"/>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00000000-0008-0000-0000-000017000000}"/>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00000000-0008-0000-0000-000018000000}"/>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00000000-0008-0000-0000-000019000000}"/>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00000000-0008-0000-0000-00001A000000}"/>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00000000-0008-0000-0000-00001B000000}"/>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00000000-0008-0000-0000-00001C000000}"/>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00000000-0008-0000-0000-00001D000000}"/>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00000000-0008-0000-0000-00001E000000}"/>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00000000-0008-0000-0000-00001F000000}"/>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00000000-0008-0000-0000-000020000000}"/>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00000000-0008-0000-0000-000021000000}"/>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00000000-0008-0000-0000-000022000000}"/>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00000000-0008-0000-0000-000023000000}"/>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00000000-0008-0000-0000-000024000000}"/>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00000000-0008-0000-0000-000025000000}"/>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00000000-0008-0000-0000-000026000000}"/>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00000000-0008-0000-0000-000027000000}"/>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00000000-0008-0000-0000-000028000000}"/>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00000000-0008-0000-0000-000029000000}"/>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00000000-0008-0000-0000-00002A000000}"/>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00000000-0008-0000-0000-00002B000000}"/>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00000000-0008-0000-0000-00002C000000}"/>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00000000-0008-0000-0000-00002D000000}"/>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00000000-0008-0000-0000-00002E000000}"/>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00000000-0008-0000-0000-00002F000000}"/>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00000000-0008-0000-0000-000030000000}"/>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00000000-0008-0000-0000-000031000000}"/>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00000000-0008-0000-0000-000032000000}"/>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00000000-0008-0000-0000-000033000000}"/>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00000000-0008-0000-0000-000034000000}"/>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00000000-0008-0000-0000-000035000000}"/>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00000000-0008-0000-0000-000036000000}"/>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00000000-0008-0000-0000-000037000000}"/>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00000000-0008-0000-0000-000038000000}"/>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00000000-0008-0000-0000-000039000000}"/>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00000000-0008-0000-0000-00003A000000}"/>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00000000-0008-0000-0000-00003B000000}"/>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00000000-0008-0000-0000-00003C000000}"/>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00000000-0008-0000-0000-00003D000000}"/>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00000000-0008-0000-0000-00003E000000}"/>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00000000-0008-0000-0000-00003F000000}"/>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00000000-0008-0000-0000-000040000000}"/>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00000000-0008-0000-0000-000041000000}"/>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00000000-0008-0000-0000-000042000000}"/>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00000000-0008-0000-0000-000043000000}"/>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00000000-0008-0000-0000-000044000000}"/>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00000000-0008-0000-0000-000045000000}"/>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00000000-0008-0000-0000-000046000000}"/>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00000000-0008-0000-0000-000047000000}"/>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00000000-0008-0000-0000-000048000000}"/>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00000000-0008-0000-0000-000049000000}"/>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00000000-0008-0000-0000-00004A000000}"/>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00000000-0008-0000-0000-00004B000000}"/>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00000000-0008-0000-0000-00004C000000}"/>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00000000-0008-0000-0000-00004D000000}"/>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00000000-0008-0000-0000-00004E000000}"/>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00000000-0008-0000-0000-00004F000000}"/>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00000000-0008-0000-0000-000050000000}"/>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00000000-0008-0000-0000-000051000000}"/>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00000000-0008-0000-0000-000052000000}"/>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9FFB151F-7228-BAE5-4446-3A67525FE62C}"/>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6-2.</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ECEC03D7-546A-967B-3ADE-3BA257F32724}"/>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今回応募いただく補助事業（補助金の対象となる事業）の実施スケジュールを記載してください。必ず完了することができる実現可能性のあるスケジュールとしてください。下図の矢印と青字は記載例です。</a:t>
            </a:r>
          </a:p>
        </p:txBody>
      </p:sp>
      <p:sp>
        <p:nvSpPr>
          <p:cNvPr id="6" name="スライド番号プレースホルダー 2">
            <a:extLst>
              <a:ext uri="{FF2B5EF4-FFF2-40B4-BE49-F238E27FC236}">
                <a16:creationId xmlns:a16="http://schemas.microsoft.com/office/drawing/2014/main" id="{2D83A84A-40EE-BEA9-B89E-603B22B85A65}"/>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10</a:t>
            </a:fld>
            <a:endParaRPr kumimoji="1" lang="ja-JP" altLang="en-US" b="1">
              <a:solidFill>
                <a:schemeClr val="tx1"/>
              </a:solidFill>
            </a:endParaRPr>
          </a:p>
        </p:txBody>
      </p:sp>
    </p:spTree>
    <p:extLst>
      <p:ext uri="{BB962C8B-B14F-4D97-AF65-F5344CB8AC3E}">
        <p14:creationId xmlns:p14="http://schemas.microsoft.com/office/powerpoint/2010/main" val="3950324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694952"/>
            <a:ext cx="12192000" cy="6163048"/>
          </a:xfrm>
        </p:spPr>
        <p:txBody>
          <a:bodyPr>
            <a:normAutofit/>
          </a:bodyPr>
          <a:lstStyle/>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7-1</a:t>
            </a:r>
            <a:r>
              <a:rPr lang="ja-JP" altLang="en-US" sz="1600" dirty="0">
                <a:latin typeface="BIZ UDPゴシック" panose="020B0400000000000000" pitchFamily="50" charset="-128"/>
                <a:ea typeface="BIZ UDPゴシック" panose="020B0400000000000000" pitchFamily="50" charset="-128"/>
              </a:rPr>
              <a:t> 実績等</a:t>
            </a:r>
            <a:endParaRPr lang="en-US" altLang="ja-JP" sz="1600" dirty="0">
              <a:latin typeface="BIZ UDPゴシック" panose="020B0400000000000000" pitchFamily="50" charset="-128"/>
              <a:ea typeface="BIZ UDPゴシック" panose="020B0400000000000000" pitchFamily="50" charset="-128"/>
            </a:endParaRPr>
          </a:p>
          <a:p>
            <a:pPr marL="363538"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申請者における実績等について記載してください。（今回の補助事業（補助金の対象となる事業）との関連の有無も合わせて記載してください。業績の多い場合にはその他何件と記入してください。）</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●実績の例</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・製品化、販売実績</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・論文・口頭発表</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・著書</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・表彰</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・これまでに受けた研究開発費等とその成果</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・出資・融資</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など</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7-2 </a:t>
            </a:r>
            <a:r>
              <a:rPr lang="ja-JP" altLang="en-US" sz="1600" dirty="0">
                <a:latin typeface="BIZ UDPゴシック" panose="020B0400000000000000" pitchFamily="50" charset="-128"/>
                <a:ea typeface="BIZ UDPゴシック" panose="020B0400000000000000" pitchFamily="50" charset="-128"/>
              </a:rPr>
              <a:t>その他</a:t>
            </a:r>
            <a:endParaRPr lang="en-US" altLang="ja-JP" sz="1600" dirty="0">
              <a:latin typeface="BIZ UDPゴシック" panose="020B0400000000000000" pitchFamily="50" charset="-128"/>
              <a:ea typeface="BIZ UDPゴシック" panose="020B0400000000000000" pitchFamily="50" charset="-128"/>
            </a:endParaRPr>
          </a:p>
          <a:p>
            <a:pPr indent="134938"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その他、本申請に関連してアピール等がありましたら記載してください。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0" indent="0">
              <a:lnSpc>
                <a:spcPct val="100000"/>
              </a:lnSpc>
              <a:buNone/>
            </a:pPr>
            <a:endParaRPr kumimoji="1" lang="ja-JP" altLang="en-US" sz="16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55236969-6178-58B0-ADAC-1400DC52527C}"/>
              </a:ext>
            </a:extLst>
          </p:cNvPr>
          <p:cNvSpPr txBox="1"/>
          <p:nvPr/>
        </p:nvSpPr>
        <p:spPr>
          <a:xfrm>
            <a:off x="147781" y="116994"/>
            <a:ext cx="1791855" cy="369332"/>
          </a:xfrm>
          <a:prstGeom prst="rect">
            <a:avLst/>
          </a:prstGeom>
          <a:solidFill>
            <a:srgbClr val="92D050"/>
          </a:solidFill>
        </p:spPr>
        <p:txBody>
          <a:bodyPr wrap="square" rtlCol="0">
            <a:spAutoFit/>
          </a:bodyPr>
          <a:lstStyle/>
          <a:p>
            <a:r>
              <a:rPr kumimoji="1" lang="en-US" altLang="ja-JP" dirty="0"/>
              <a:t>SERA</a:t>
            </a:r>
            <a:r>
              <a:rPr kumimoji="1" lang="ja-JP" altLang="en-US" dirty="0"/>
              <a:t>さん書式</a:t>
            </a:r>
          </a:p>
        </p:txBody>
      </p:sp>
      <p:sp>
        <p:nvSpPr>
          <p:cNvPr id="4" name="コンテンツ プレースホルダー 2">
            <a:extLst>
              <a:ext uri="{FF2B5EF4-FFF2-40B4-BE49-F238E27FC236}">
                <a16:creationId xmlns:a16="http://schemas.microsoft.com/office/drawing/2014/main" id="{ECFCAD99-E571-7A43-CD74-9504A1EA0EC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７．その他実績等</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6" name="スライド番号プレースホルダー 2">
            <a:extLst>
              <a:ext uri="{FF2B5EF4-FFF2-40B4-BE49-F238E27FC236}">
                <a16:creationId xmlns:a16="http://schemas.microsoft.com/office/drawing/2014/main" id="{A16CE388-C216-AAB2-D5D3-6E2FA7A072FA}"/>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11</a:t>
            </a:fld>
            <a:endParaRPr kumimoji="1" lang="ja-JP" altLang="en-US" b="1">
              <a:solidFill>
                <a:schemeClr val="tx1"/>
              </a:solidFill>
            </a:endParaRPr>
          </a:p>
        </p:txBody>
      </p:sp>
    </p:spTree>
    <p:extLst>
      <p:ext uri="{BB962C8B-B14F-4D97-AF65-F5344CB8AC3E}">
        <p14:creationId xmlns:p14="http://schemas.microsoft.com/office/powerpoint/2010/main" val="3909068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C3B43-BCBA-6DC7-9775-EC7A564C8C79}"/>
            </a:ext>
          </a:extLst>
        </p:cNvPr>
        <p:cNvGrpSpPr/>
        <p:nvPr/>
      </p:nvGrpSpPr>
      <p:grpSpPr>
        <a:xfrm>
          <a:off x="0" y="0"/>
          <a:ext cx="0" cy="0"/>
          <a:chOff x="0" y="0"/>
          <a:chExt cx="0" cy="0"/>
        </a:xfrm>
      </p:grpSpPr>
      <p:sp>
        <p:nvSpPr>
          <p:cNvPr id="2" name="コンテンツ プレースホルダー 2">
            <a:extLst>
              <a:ext uri="{FF2B5EF4-FFF2-40B4-BE49-F238E27FC236}">
                <a16:creationId xmlns:a16="http://schemas.microsoft.com/office/drawing/2014/main" id="{53195A3B-DE2C-D8B6-DCB9-2B3A9156F32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ED4014AF-F174-50E5-28B7-FDD2E39842C8}"/>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5C668214-6EFD-D712-7486-16CD759187A8}"/>
              </a:ext>
            </a:extLst>
          </p:cNvPr>
          <p:cNvSpPr/>
          <p:nvPr/>
        </p:nvSpPr>
        <p:spPr>
          <a:xfrm>
            <a:off x="6847611" y="132647"/>
            <a:ext cx="5344389"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事業実施代表者が企業である場合に記載してください。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個人応募の場合は本ページは削除してください。</a:t>
            </a:r>
          </a:p>
        </p:txBody>
      </p:sp>
      <p:graphicFrame>
        <p:nvGraphicFramePr>
          <p:cNvPr id="9" name="表 8">
            <a:extLst>
              <a:ext uri="{FF2B5EF4-FFF2-40B4-BE49-F238E27FC236}">
                <a16:creationId xmlns:a16="http://schemas.microsoft.com/office/drawing/2014/main" id="{42BBFDA5-BA51-1104-C0B7-37B6BA87A47E}"/>
              </a:ext>
            </a:extLst>
          </p:cNvPr>
          <p:cNvGraphicFramePr>
            <a:graphicFrameLocks noGrp="1"/>
          </p:cNvGraphicFramePr>
          <p:nvPr>
            <p:extLst>
              <p:ext uri="{D42A27DB-BD31-4B8C-83A1-F6EECF244321}">
                <p14:modId xmlns:p14="http://schemas.microsoft.com/office/powerpoint/2010/main" val="2807565040"/>
              </p:ext>
            </p:extLst>
          </p:nvPr>
        </p:nvGraphicFramePr>
        <p:xfrm>
          <a:off x="228207" y="734493"/>
          <a:ext cx="11835973" cy="6094895"/>
        </p:xfrm>
        <a:graphic>
          <a:graphicData uri="http://schemas.openxmlformats.org/drawingml/2006/table">
            <a:tbl>
              <a:tblPr>
                <a:tableStyleId>{5C22544A-7EE6-4342-B048-85BDC9FD1C3A}</a:tableStyleId>
              </a:tblPr>
              <a:tblGrid>
                <a:gridCol w="1009757">
                  <a:extLst>
                    <a:ext uri="{9D8B030D-6E8A-4147-A177-3AD203B41FA5}">
                      <a16:colId xmlns:a16="http://schemas.microsoft.com/office/drawing/2014/main" val="3706218787"/>
                    </a:ext>
                  </a:extLst>
                </a:gridCol>
                <a:gridCol w="4798531">
                  <a:extLst>
                    <a:ext uri="{9D8B030D-6E8A-4147-A177-3AD203B41FA5}">
                      <a16:colId xmlns:a16="http://schemas.microsoft.com/office/drawing/2014/main" val="997924801"/>
                    </a:ext>
                  </a:extLst>
                </a:gridCol>
                <a:gridCol w="1080986">
                  <a:extLst>
                    <a:ext uri="{9D8B030D-6E8A-4147-A177-3AD203B41FA5}">
                      <a16:colId xmlns:a16="http://schemas.microsoft.com/office/drawing/2014/main" val="3389661249"/>
                    </a:ext>
                  </a:extLst>
                </a:gridCol>
                <a:gridCol w="494669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4" name="スライド番号プレースホルダー 2">
            <a:extLst>
              <a:ext uri="{FF2B5EF4-FFF2-40B4-BE49-F238E27FC236}">
                <a16:creationId xmlns:a16="http://schemas.microsoft.com/office/drawing/2014/main" id="{D439D67C-E5AF-3A2A-648F-E156717383AA}"/>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12</a:t>
            </a:fld>
            <a:endParaRPr kumimoji="1" lang="ja-JP" altLang="en-US" b="1" dirty="0">
              <a:solidFill>
                <a:schemeClr val="tx1"/>
              </a:solidFill>
            </a:endParaRPr>
          </a:p>
        </p:txBody>
      </p:sp>
    </p:spTree>
    <p:extLst>
      <p:ext uri="{BB962C8B-B14F-4D97-AF65-F5344CB8AC3E}">
        <p14:creationId xmlns:p14="http://schemas.microsoft.com/office/powerpoint/2010/main" val="4243521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4B42-F429-A75D-9912-04F6813BD1D3}"/>
            </a:ext>
          </a:extLst>
        </p:cNvPr>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7522DCEE-AF9E-9879-3894-CF7FF67A0576}"/>
              </a:ext>
            </a:extLst>
          </p:cNvPr>
          <p:cNvGraphicFramePr>
            <a:graphicFrameLocks noGrp="1"/>
          </p:cNvGraphicFramePr>
          <p:nvPr>
            <p:extLst>
              <p:ext uri="{D42A27DB-BD31-4B8C-83A1-F6EECF244321}">
                <p14:modId xmlns:p14="http://schemas.microsoft.com/office/powerpoint/2010/main" val="1526397293"/>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graphicFrame>
        <p:nvGraphicFramePr>
          <p:cNvPr id="2" name="表 1">
            <a:extLst>
              <a:ext uri="{FF2B5EF4-FFF2-40B4-BE49-F238E27FC236}">
                <a16:creationId xmlns:a16="http://schemas.microsoft.com/office/drawing/2014/main" id="{E3D4E3D9-F506-BB4A-C9AA-82ECF078C161}"/>
              </a:ext>
            </a:extLst>
          </p:cNvPr>
          <p:cNvGraphicFramePr>
            <a:graphicFrameLocks noGrp="1"/>
          </p:cNvGraphicFramePr>
          <p:nvPr>
            <p:extLst>
              <p:ext uri="{D42A27DB-BD31-4B8C-83A1-F6EECF244321}">
                <p14:modId xmlns:p14="http://schemas.microsoft.com/office/powerpoint/2010/main" val="839117261"/>
              </p:ext>
            </p:extLst>
          </p:nvPr>
        </p:nvGraphicFramePr>
        <p:xfrm>
          <a:off x="1103918" y="2424705"/>
          <a:ext cx="10753785" cy="2160989"/>
        </p:xfrm>
        <a:graphic>
          <a:graphicData uri="http://schemas.openxmlformats.org/drawingml/2006/table">
            <a:tbl>
              <a:tblPr firstRow="1" firstCol="1" bandRow="1"/>
              <a:tblGrid>
                <a:gridCol w="1742488">
                  <a:extLst>
                    <a:ext uri="{9D8B030D-6E8A-4147-A177-3AD203B41FA5}">
                      <a16:colId xmlns:a16="http://schemas.microsoft.com/office/drawing/2014/main" val="1782648467"/>
                    </a:ext>
                  </a:extLst>
                </a:gridCol>
                <a:gridCol w="5737155">
                  <a:extLst>
                    <a:ext uri="{9D8B030D-6E8A-4147-A177-3AD203B41FA5}">
                      <a16:colId xmlns:a16="http://schemas.microsoft.com/office/drawing/2014/main" val="1495625439"/>
                    </a:ext>
                  </a:extLst>
                </a:gridCol>
                <a:gridCol w="1681316">
                  <a:extLst>
                    <a:ext uri="{9D8B030D-6E8A-4147-A177-3AD203B41FA5}">
                      <a16:colId xmlns:a16="http://schemas.microsoft.com/office/drawing/2014/main" val="2349707476"/>
                    </a:ext>
                  </a:extLst>
                </a:gridCol>
                <a:gridCol w="1592826">
                  <a:extLst>
                    <a:ext uri="{9D8B030D-6E8A-4147-A177-3AD203B41FA5}">
                      <a16:colId xmlns:a16="http://schemas.microsoft.com/office/drawing/2014/main" val="2140405997"/>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sp>
        <p:nvSpPr>
          <p:cNvPr id="15" name="コンテンツ プレースホルダー 2">
            <a:extLst>
              <a:ext uri="{FF2B5EF4-FFF2-40B4-BE49-F238E27FC236}">
                <a16:creationId xmlns:a16="http://schemas.microsoft.com/office/drawing/2014/main" id="{2F64159C-50A5-8789-BEE5-2B426592158D}"/>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D7CDA38-88A2-86AB-490E-081A071B6EC6}"/>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14" name="表 13">
            <a:extLst>
              <a:ext uri="{FF2B5EF4-FFF2-40B4-BE49-F238E27FC236}">
                <a16:creationId xmlns:a16="http://schemas.microsoft.com/office/drawing/2014/main" id="{AF560B59-FD83-40E2-0D93-7046CC2B9A98}"/>
              </a:ext>
            </a:extLst>
          </p:cNvPr>
          <p:cNvGraphicFramePr>
            <a:graphicFrameLocks noGrp="1"/>
          </p:cNvGraphicFramePr>
          <p:nvPr>
            <p:extLst>
              <p:ext uri="{D42A27DB-BD31-4B8C-83A1-F6EECF244321}">
                <p14:modId xmlns:p14="http://schemas.microsoft.com/office/powerpoint/2010/main" val="582062104"/>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16" name="正方形/長方形 15">
            <a:extLst>
              <a:ext uri="{FF2B5EF4-FFF2-40B4-BE49-F238E27FC236}">
                <a16:creationId xmlns:a16="http://schemas.microsoft.com/office/drawing/2014/main" id="{32DDD1D5-02FC-1355-FBD8-D92022723906}"/>
              </a:ext>
            </a:extLst>
          </p:cNvPr>
          <p:cNvSpPr/>
          <p:nvPr/>
        </p:nvSpPr>
        <p:spPr>
          <a:xfrm>
            <a:off x="6847611" y="117511"/>
            <a:ext cx="5344389"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事業実施代表者が企業である場合に記載してください。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個人応募の場合は本ページは削除してください。</a:t>
            </a:r>
          </a:p>
        </p:txBody>
      </p:sp>
      <p:sp>
        <p:nvSpPr>
          <p:cNvPr id="3" name="スライド番号プレースホルダー 2">
            <a:extLst>
              <a:ext uri="{FF2B5EF4-FFF2-40B4-BE49-F238E27FC236}">
                <a16:creationId xmlns:a16="http://schemas.microsoft.com/office/drawing/2014/main" id="{E54A9692-9A6D-3BFF-8CA5-7CA8DD590D23}"/>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13</a:t>
            </a:fld>
            <a:endParaRPr kumimoji="1" lang="ja-JP" altLang="en-US" b="1">
              <a:solidFill>
                <a:schemeClr val="tx1"/>
              </a:solidFill>
            </a:endParaRPr>
          </a:p>
        </p:txBody>
      </p:sp>
      <p:sp>
        <p:nvSpPr>
          <p:cNvPr id="4" name="テキスト ボックス 3">
            <a:extLst>
              <a:ext uri="{FF2B5EF4-FFF2-40B4-BE49-F238E27FC236}">
                <a16:creationId xmlns:a16="http://schemas.microsoft.com/office/drawing/2014/main" id="{391C9F93-B3A3-0B66-C034-6631AE407930}"/>
              </a:ext>
            </a:extLst>
          </p:cNvPr>
          <p:cNvSpPr txBox="1"/>
          <p:nvPr/>
        </p:nvSpPr>
        <p:spPr>
          <a:xfrm>
            <a:off x="1206500" y="3753884"/>
            <a:ext cx="4624029" cy="261610"/>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Tree>
    <p:extLst>
      <p:ext uri="{BB962C8B-B14F-4D97-AF65-F5344CB8AC3E}">
        <p14:creationId xmlns:p14="http://schemas.microsoft.com/office/powerpoint/2010/main" val="10889002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F462A-EF89-0443-269C-6C9C06AA14F5}"/>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DAB7B92-FAAF-8C24-5AAF-43EC53FAA054}"/>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2BC74323-B7A8-6D5B-BE0B-D730E9730858}"/>
              </a:ext>
            </a:extLst>
          </p:cNvPr>
          <p:cNvSpPr txBox="1">
            <a:spLocks/>
          </p:cNvSpPr>
          <p:nvPr/>
        </p:nvSpPr>
        <p:spPr>
          <a:xfrm>
            <a:off x="943433" y="3958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595A7E2F-4E71-43D0-B1C9-66882EEA4FBA}"/>
              </a:ext>
            </a:extLst>
          </p:cNvPr>
          <p:cNvGraphicFramePr>
            <a:graphicFrameLocks noGrp="1"/>
          </p:cNvGraphicFramePr>
          <p:nvPr>
            <p:extLst>
              <p:ext uri="{D42A27DB-BD31-4B8C-83A1-F6EECF244321}">
                <p14:modId xmlns:p14="http://schemas.microsoft.com/office/powerpoint/2010/main" val="2304244736"/>
              </p:ext>
            </p:extLst>
          </p:nvPr>
        </p:nvGraphicFramePr>
        <p:xfrm>
          <a:off x="157316" y="721793"/>
          <a:ext cx="11870740" cy="6094895"/>
        </p:xfrm>
        <a:graphic>
          <a:graphicData uri="http://schemas.openxmlformats.org/drawingml/2006/table">
            <a:tbl>
              <a:tblPr>
                <a:tableStyleId>{5C22544A-7EE6-4342-B048-85BDC9FD1C3A}</a:tableStyleId>
              </a:tblPr>
              <a:tblGrid>
                <a:gridCol w="1012724">
                  <a:extLst>
                    <a:ext uri="{9D8B030D-6E8A-4147-A177-3AD203B41FA5}">
                      <a16:colId xmlns:a16="http://schemas.microsoft.com/office/drawing/2014/main" val="3706218787"/>
                    </a:ext>
                  </a:extLst>
                </a:gridCol>
                <a:gridCol w="4812626">
                  <a:extLst>
                    <a:ext uri="{9D8B030D-6E8A-4147-A177-3AD203B41FA5}">
                      <a16:colId xmlns:a16="http://schemas.microsoft.com/office/drawing/2014/main" val="997924801"/>
                    </a:ext>
                  </a:extLst>
                </a:gridCol>
                <a:gridCol w="1084161">
                  <a:extLst>
                    <a:ext uri="{9D8B030D-6E8A-4147-A177-3AD203B41FA5}">
                      <a16:colId xmlns:a16="http://schemas.microsoft.com/office/drawing/2014/main" val="3389661249"/>
                    </a:ext>
                  </a:extLst>
                </a:gridCol>
                <a:gridCol w="496122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2" name="正方形/長方形 1">
            <a:extLst>
              <a:ext uri="{FF2B5EF4-FFF2-40B4-BE49-F238E27FC236}">
                <a16:creationId xmlns:a16="http://schemas.microsoft.com/office/drawing/2014/main" id="{075B8B47-84EA-BD04-DC8C-60AA9F3A7EC6}"/>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F2FE8427-D919-5683-46E8-6120BE365EC8}"/>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14</a:t>
            </a:fld>
            <a:endParaRPr kumimoji="1" lang="ja-JP" altLang="en-US" b="1">
              <a:solidFill>
                <a:schemeClr val="tx1"/>
              </a:solidFill>
            </a:endParaRPr>
          </a:p>
        </p:txBody>
      </p:sp>
    </p:spTree>
    <p:extLst>
      <p:ext uri="{BB962C8B-B14F-4D97-AF65-F5344CB8AC3E}">
        <p14:creationId xmlns:p14="http://schemas.microsoft.com/office/powerpoint/2010/main" val="4117705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AFB33-41DD-B1A5-6EFB-71B0660DD730}"/>
            </a:ext>
          </a:extLst>
        </p:cNvPr>
        <p:cNvGrpSpPr/>
        <p:nvPr/>
      </p:nvGrpSpPr>
      <p:grpSpPr>
        <a:xfrm>
          <a:off x="0" y="0"/>
          <a:ext cx="0" cy="0"/>
          <a:chOff x="0" y="0"/>
          <a:chExt cx="0" cy="0"/>
        </a:xfrm>
      </p:grpSpPr>
      <p:sp>
        <p:nvSpPr>
          <p:cNvPr id="7" name="コンテンツ プレースホルダー 2">
            <a:extLst>
              <a:ext uri="{FF2B5EF4-FFF2-40B4-BE49-F238E27FC236}">
                <a16:creationId xmlns:a16="http://schemas.microsoft.com/office/drawing/2014/main" id="{B6BD4813-DDD7-C736-9A63-87BF539A74DF}"/>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85F3CDC0-2ABA-57CB-DF83-1626A7ECCDC8}"/>
              </a:ext>
            </a:extLst>
          </p:cNvPr>
          <p:cNvGraphicFramePr>
            <a:graphicFrameLocks noGrp="1"/>
          </p:cNvGraphicFramePr>
          <p:nvPr>
            <p:extLst>
              <p:ext uri="{D42A27DB-BD31-4B8C-83A1-F6EECF244321}">
                <p14:modId xmlns:p14="http://schemas.microsoft.com/office/powerpoint/2010/main" val="1226318761"/>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graphicFrame>
        <p:nvGraphicFramePr>
          <p:cNvPr id="11" name="表 10">
            <a:extLst>
              <a:ext uri="{FF2B5EF4-FFF2-40B4-BE49-F238E27FC236}">
                <a16:creationId xmlns:a16="http://schemas.microsoft.com/office/drawing/2014/main" id="{517C435F-7724-821B-665F-D70986C2E249}"/>
              </a:ext>
            </a:extLst>
          </p:cNvPr>
          <p:cNvGraphicFramePr>
            <a:graphicFrameLocks noGrp="1"/>
          </p:cNvGraphicFramePr>
          <p:nvPr>
            <p:extLst>
              <p:ext uri="{D42A27DB-BD31-4B8C-83A1-F6EECF244321}">
                <p14:modId xmlns:p14="http://schemas.microsoft.com/office/powerpoint/2010/main" val="3480499795"/>
              </p:ext>
            </p:extLst>
          </p:nvPr>
        </p:nvGraphicFramePr>
        <p:xfrm>
          <a:off x="1103918" y="2424705"/>
          <a:ext cx="10753785" cy="2160989"/>
        </p:xfrm>
        <a:graphic>
          <a:graphicData uri="http://schemas.openxmlformats.org/drawingml/2006/table">
            <a:tbl>
              <a:tblPr firstRow="1" firstCol="1" bandRow="1"/>
              <a:tblGrid>
                <a:gridCol w="1742488">
                  <a:extLst>
                    <a:ext uri="{9D8B030D-6E8A-4147-A177-3AD203B41FA5}">
                      <a16:colId xmlns:a16="http://schemas.microsoft.com/office/drawing/2014/main" val="1782648467"/>
                    </a:ext>
                  </a:extLst>
                </a:gridCol>
                <a:gridCol w="5737155">
                  <a:extLst>
                    <a:ext uri="{9D8B030D-6E8A-4147-A177-3AD203B41FA5}">
                      <a16:colId xmlns:a16="http://schemas.microsoft.com/office/drawing/2014/main" val="1495625439"/>
                    </a:ext>
                  </a:extLst>
                </a:gridCol>
                <a:gridCol w="1681316">
                  <a:extLst>
                    <a:ext uri="{9D8B030D-6E8A-4147-A177-3AD203B41FA5}">
                      <a16:colId xmlns:a16="http://schemas.microsoft.com/office/drawing/2014/main" val="2349707476"/>
                    </a:ext>
                  </a:extLst>
                </a:gridCol>
                <a:gridCol w="1592826">
                  <a:extLst>
                    <a:ext uri="{9D8B030D-6E8A-4147-A177-3AD203B41FA5}">
                      <a16:colId xmlns:a16="http://schemas.microsoft.com/office/drawing/2014/main" val="2140405997"/>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graphicFrame>
        <p:nvGraphicFramePr>
          <p:cNvPr id="14" name="表 13">
            <a:extLst>
              <a:ext uri="{FF2B5EF4-FFF2-40B4-BE49-F238E27FC236}">
                <a16:creationId xmlns:a16="http://schemas.microsoft.com/office/drawing/2014/main" id="{0E48209F-0474-3177-52EA-B001A7DE5C83}"/>
              </a:ext>
            </a:extLst>
          </p:cNvPr>
          <p:cNvGraphicFramePr>
            <a:graphicFrameLocks noGrp="1"/>
          </p:cNvGraphicFramePr>
          <p:nvPr>
            <p:extLst>
              <p:ext uri="{D42A27DB-BD31-4B8C-83A1-F6EECF244321}">
                <p14:modId xmlns:p14="http://schemas.microsoft.com/office/powerpoint/2010/main" val="4164315325"/>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2" name="コンテンツ プレースホルダー 2">
            <a:extLst>
              <a:ext uri="{FF2B5EF4-FFF2-40B4-BE49-F238E27FC236}">
                <a16:creationId xmlns:a16="http://schemas.microsoft.com/office/drawing/2014/main" id="{CEF7660B-1273-E5AB-5834-C2DA4B58C43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正方形/長方形 2">
            <a:extLst>
              <a:ext uri="{FF2B5EF4-FFF2-40B4-BE49-F238E27FC236}">
                <a16:creationId xmlns:a16="http://schemas.microsoft.com/office/drawing/2014/main" id="{693D8EAD-C280-F727-E910-A58ED59E32C0}"/>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57E1AEE9-D9B5-EA39-FDB8-D5322EE12980}"/>
              </a:ext>
            </a:extLst>
          </p:cNvPr>
          <p:cNvSpPr txBox="1"/>
          <p:nvPr/>
        </p:nvSpPr>
        <p:spPr>
          <a:xfrm>
            <a:off x="1206500" y="3753884"/>
            <a:ext cx="4624029" cy="261610"/>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6" name="スライド番号プレースホルダー 2">
            <a:extLst>
              <a:ext uri="{FF2B5EF4-FFF2-40B4-BE49-F238E27FC236}">
                <a16:creationId xmlns:a16="http://schemas.microsoft.com/office/drawing/2014/main" id="{DE76BDC8-E962-F774-A3B6-C46C35DFB492}"/>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15</a:t>
            </a:fld>
            <a:endParaRPr kumimoji="1" lang="ja-JP" altLang="en-US" b="1">
              <a:solidFill>
                <a:schemeClr val="tx1"/>
              </a:solidFill>
            </a:endParaRPr>
          </a:p>
        </p:txBody>
      </p:sp>
    </p:spTree>
    <p:extLst>
      <p:ext uri="{BB962C8B-B14F-4D97-AF65-F5344CB8AC3E}">
        <p14:creationId xmlns:p14="http://schemas.microsoft.com/office/powerpoint/2010/main" val="337261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E8DC7C01-A6AC-4817-2C7C-DF3F84780588}"/>
              </a:ext>
            </a:extLst>
          </p:cNvPr>
          <p:cNvSpPr/>
          <p:nvPr/>
        </p:nvSpPr>
        <p:spPr>
          <a:xfrm>
            <a:off x="98323" y="1279238"/>
            <a:ext cx="12005188" cy="258791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事業プロジェクトの概要</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kumimoji="1"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今回の補助事業（補助金の対象となる事業）の内容ではなく、</a:t>
            </a:r>
            <a:r>
              <a:rPr lang="ja-JP" altLang="en-US" sz="1600" u="sng" dirty="0">
                <a:solidFill>
                  <a:srgbClr val="FF0000"/>
                </a:solidFill>
                <a:latin typeface="BIZ UDPゴシック" panose="020B0400000000000000" pitchFamily="50" charset="-128"/>
                <a:ea typeface="BIZ UDPゴシック" panose="020B0400000000000000" pitchFamily="50" charset="-128"/>
              </a:rPr>
              <a:t>当該補助事業成果を活用して実現を目指す企業体としての事業全体</a:t>
            </a:r>
            <a:r>
              <a:rPr lang="ja-JP" altLang="en-US" sz="1600" dirty="0">
                <a:solidFill>
                  <a:srgbClr val="FF0000"/>
                </a:solidFill>
                <a:latin typeface="BIZ UDPゴシック" panose="020B0400000000000000" pitchFamily="50" charset="-128"/>
                <a:ea typeface="BIZ UDPゴシック" panose="020B0400000000000000" pitchFamily="50" charset="-128"/>
              </a:rPr>
              <a:t>について記載をお願いします。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600" u="sng" dirty="0">
                <a:solidFill>
                  <a:srgbClr val="FF0000"/>
                </a:solidFill>
                <a:latin typeface="BIZ UDPゴシック" panose="020B0400000000000000" pitchFamily="50" charset="-128"/>
                <a:ea typeface="BIZ UDPゴシック" panose="020B0400000000000000" pitchFamily="50" charset="-128"/>
              </a:rPr>
              <a:t>なお、環境保全に資する事業実施であることを明確に記載してください。</a:t>
            </a:r>
          </a:p>
        </p:txBody>
      </p:sp>
      <p:sp>
        <p:nvSpPr>
          <p:cNvPr id="3" name="正方形/長方形 2">
            <a:extLst>
              <a:ext uri="{FF2B5EF4-FFF2-40B4-BE49-F238E27FC236}">
                <a16:creationId xmlns:a16="http://schemas.microsoft.com/office/drawing/2014/main" id="{98E0A669-6FD8-0D11-5E4D-C448FF4F5E67}"/>
              </a:ext>
            </a:extLst>
          </p:cNvPr>
          <p:cNvSpPr/>
          <p:nvPr/>
        </p:nvSpPr>
        <p:spPr>
          <a:xfrm>
            <a:off x="98324" y="3981382"/>
            <a:ext cx="12005188" cy="27527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補助事業における実施内容及びその目標</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今回の補助事業（補助金の対象となる事業）で</a:t>
            </a:r>
            <a:r>
              <a:rPr kumimoji="1" lang="ja-JP" altLang="en-US" sz="1600" u="sng" dirty="0">
                <a:solidFill>
                  <a:srgbClr val="FF0000"/>
                </a:solidFill>
                <a:latin typeface="BIZ UDPゴシック" panose="020B0400000000000000" pitchFamily="50" charset="-128"/>
                <a:ea typeface="BIZ UDPゴシック" panose="020B0400000000000000" pitchFamily="50" charset="-128"/>
              </a:rPr>
              <a:t>実施する内容及びその目標のみ</a:t>
            </a:r>
            <a:r>
              <a:rPr kumimoji="1" lang="ja-JP" altLang="en-US" sz="1600" dirty="0">
                <a:solidFill>
                  <a:srgbClr val="FF0000"/>
                </a:solidFill>
                <a:latin typeface="BIZ UDPゴシック" panose="020B0400000000000000" pitchFamily="50" charset="-128"/>
                <a:ea typeface="BIZ UDPゴシック" panose="020B0400000000000000" pitchFamily="50" charset="-128"/>
              </a:rPr>
              <a:t>記載してください。</a:t>
            </a:r>
            <a:r>
              <a:rPr lang="ja-JP" altLang="en-US" sz="1600" dirty="0">
                <a:solidFill>
                  <a:srgbClr val="FF0000"/>
                </a:solidFill>
                <a:latin typeface="BIZ UDPゴシック" panose="020B0400000000000000" pitchFamily="50" charset="-128"/>
                <a:ea typeface="BIZ UDPゴシック" panose="020B0400000000000000" pitchFamily="50" charset="-128"/>
              </a:rPr>
              <a:t>こちらに記載した内容が実際に実施されているかを事業報告の際に確認します。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なお、補助事業（補助金の対象となる事業）を実施することで、どのように環境保全に資するのかを具体的に記載してください。</a:t>
            </a:r>
          </a:p>
        </p:txBody>
      </p:sp>
      <p:sp>
        <p:nvSpPr>
          <p:cNvPr id="7" name="コンテンツ プレースホルダー 2">
            <a:extLst>
              <a:ext uri="{FF2B5EF4-FFF2-40B4-BE49-F238E27FC236}">
                <a16:creationId xmlns:a16="http://schemas.microsoft.com/office/drawing/2014/main" id="{2529A5FF-A4C6-3B8C-9993-53A804C5A86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1.</a:t>
            </a:r>
            <a:r>
              <a:rPr lang="ja-JP" altLang="en-US" sz="2800" b="1" dirty="0">
                <a:latin typeface="BIZ UDPゴシック" panose="020B0400000000000000" pitchFamily="50" charset="-128"/>
                <a:ea typeface="BIZ UDPゴシック" panose="020B0400000000000000" pitchFamily="50" charset="-128"/>
              </a:rPr>
              <a:t>事業概要</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C47A0C71-676B-484F-9F1E-48FA8F447419}"/>
              </a:ext>
            </a:extLst>
          </p:cNvPr>
          <p:cNvSpPr txBox="1"/>
          <p:nvPr/>
        </p:nvSpPr>
        <p:spPr>
          <a:xfrm>
            <a:off x="0" y="694463"/>
            <a:ext cx="12192000" cy="584775"/>
          </a:xfrm>
          <a:prstGeom prst="rect">
            <a:avLst/>
          </a:prstGeom>
          <a:noFill/>
        </p:spPr>
        <p:txBody>
          <a:bodyPr wrap="square">
            <a:spAutoFit/>
          </a:bodyPr>
          <a:lstStyle/>
          <a:p>
            <a:pPr marL="285750" indent="-285750">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事業の内容を１枚に記載してください。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76606E7E-E83B-7F26-A8C9-1CDEFDCF98C8}"/>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2</a:t>
            </a:fld>
            <a:endParaRPr kumimoji="1" lang="ja-JP" altLang="en-US" b="1">
              <a:solidFill>
                <a:schemeClr val="tx1"/>
              </a:solidFill>
            </a:endParaRPr>
          </a:p>
        </p:txBody>
      </p:sp>
    </p:spTree>
    <p:extLst>
      <p:ext uri="{BB962C8B-B14F-4D97-AF65-F5344CB8AC3E}">
        <p14:creationId xmlns:p14="http://schemas.microsoft.com/office/powerpoint/2010/main" val="2048379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60FEC5F0-871D-9D2E-B138-9B526737094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2.</a:t>
            </a:r>
            <a:r>
              <a:rPr lang="ja-JP" altLang="en-US" sz="2800" b="1" dirty="0">
                <a:latin typeface="BIZ UDPゴシック" panose="020B0400000000000000" pitchFamily="50" charset="-128"/>
                <a:ea typeface="BIZ UDPゴシック" panose="020B0400000000000000" pitchFamily="50" charset="-128"/>
              </a:rPr>
              <a:t>事業プロジェクト・補助事業の概要図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AB05BE52-402B-DFDF-C980-22E497D55C91}"/>
              </a:ext>
            </a:extLst>
          </p:cNvPr>
          <p:cNvSpPr/>
          <p:nvPr/>
        </p:nvSpPr>
        <p:spPr>
          <a:xfrm>
            <a:off x="876300" y="1614185"/>
            <a:ext cx="10130928" cy="4990641"/>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a:solidFill>
                  <a:schemeClr val="bg1"/>
                </a:solidFill>
                <a:latin typeface="BIZ UDPゴシック" panose="020B0400000000000000" pitchFamily="50" charset="-128"/>
                <a:ea typeface="BIZ UDPゴシック" panose="020B0400000000000000" pitchFamily="50" charset="-128"/>
              </a:rPr>
              <a:t>事業プロジェクト・補助事業の概要図</a:t>
            </a:r>
          </a:p>
        </p:txBody>
      </p:sp>
      <p:sp>
        <p:nvSpPr>
          <p:cNvPr id="8" name="テキスト ボックス 7">
            <a:extLst>
              <a:ext uri="{FF2B5EF4-FFF2-40B4-BE49-F238E27FC236}">
                <a16:creationId xmlns:a16="http://schemas.microsoft.com/office/drawing/2014/main" id="{B88DDF1A-63AF-9B56-4C42-7D746C60B46F}"/>
              </a:ext>
            </a:extLst>
          </p:cNvPr>
          <p:cNvSpPr txBox="1"/>
          <p:nvPr/>
        </p:nvSpPr>
        <p:spPr>
          <a:xfrm>
            <a:off x="-1" y="690855"/>
            <a:ext cx="12192001" cy="584775"/>
          </a:xfrm>
          <a:prstGeom prst="rect">
            <a:avLst/>
          </a:prstGeom>
          <a:noFill/>
        </p:spPr>
        <p:txBody>
          <a:bodyPr wrap="square">
            <a:sp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「事業プロジェクト」と「今回の補助事業（補助金の対象となる事業） 」について、その両者の関係がわかるように概要内容を１枚にまとめた図を記載してください。</a:t>
            </a:r>
            <a:endParaRPr lang="ja-JP" altLang="en-US" sz="1600" dirty="0">
              <a:solidFill>
                <a:srgbClr val="FF0000"/>
              </a:solidFill>
            </a:endParaRPr>
          </a:p>
        </p:txBody>
      </p:sp>
      <p:sp>
        <p:nvSpPr>
          <p:cNvPr id="3" name="スライド番号プレースホルダー 2">
            <a:extLst>
              <a:ext uri="{FF2B5EF4-FFF2-40B4-BE49-F238E27FC236}">
                <a16:creationId xmlns:a16="http://schemas.microsoft.com/office/drawing/2014/main" id="{73BC5CD2-22CD-9521-EA36-E42916AC76B9}"/>
              </a:ext>
            </a:extLst>
          </p:cNvPr>
          <p:cNvSpPr txBox="1">
            <a:spLocks/>
          </p:cNvSpPr>
          <p:nvPr/>
        </p:nvSpPr>
        <p:spPr>
          <a:xfrm>
            <a:off x="9448800" y="6492875"/>
            <a:ext cx="27432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82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B7231795-5627-433A-931A-11AEC26DBDF0}" type="slidenum">
              <a:rPr lang="ja-JP" altLang="en-US" b="1" smtClean="0">
                <a:solidFill>
                  <a:schemeClr val="tx1"/>
                </a:solidFill>
              </a:rPr>
              <a:pPr/>
              <a:t>3</a:t>
            </a:fld>
            <a:endParaRPr lang="ja-JP" altLang="en-US" b="1">
              <a:solidFill>
                <a:schemeClr val="tx1"/>
              </a:solidFill>
            </a:endParaRPr>
          </a:p>
        </p:txBody>
      </p:sp>
    </p:spTree>
    <p:extLst>
      <p:ext uri="{BB962C8B-B14F-4D97-AF65-F5344CB8AC3E}">
        <p14:creationId xmlns:p14="http://schemas.microsoft.com/office/powerpoint/2010/main" val="4005675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9CDBC-B81F-3AD5-A13F-6DC9899F3AD4}"/>
            </a:ext>
          </a:extLst>
        </p:cNvPr>
        <p:cNvGrpSpPr/>
        <p:nvPr/>
      </p:nvGrpSpPr>
      <p:grpSpPr>
        <a:xfrm>
          <a:off x="0" y="0"/>
          <a:ext cx="0" cy="0"/>
          <a:chOff x="0" y="0"/>
          <a:chExt cx="0" cy="0"/>
        </a:xfrm>
      </p:grpSpPr>
      <p:sp>
        <p:nvSpPr>
          <p:cNvPr id="22" name="コンテンツ プレースホルダー 2">
            <a:extLst>
              <a:ext uri="{FF2B5EF4-FFF2-40B4-BE49-F238E27FC236}">
                <a16:creationId xmlns:a16="http://schemas.microsoft.com/office/drawing/2014/main" id="{AA5B2592-ADA1-BAAB-6329-7F978875F248}"/>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３．補助事業の実施体制図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80479841-4A7E-8CA3-B843-BC0E100C22CF}"/>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75483970-CD18-9BDA-5B03-EC62750F7244}"/>
              </a:ext>
            </a:extLst>
          </p:cNvPr>
          <p:cNvSpPr/>
          <p:nvPr/>
        </p:nvSpPr>
        <p:spPr>
          <a:xfrm>
            <a:off x="0" y="678779"/>
            <a:ext cx="12192000" cy="13603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spAutoFit/>
          </a:bodyPr>
          <a:lstStyle/>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補助事業の実施体制について、代表事業者および共同事業者の関係性について、各者の役割を含め、図を用いて分かりやすく記載してください。あわせて、補助事業を実施するにあたり必要となる個々の機能について、誰が提供するのかが明確となるよう、外部協力体制を含めた具体的な補助事業の実施体制を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 「補助事業」は、今回の補助事業（補助金の対象となる事業）で実施する内容です。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下図は記載イメージです。単独（代表事業者のみ）の場合も記載してください。</a:t>
            </a:r>
          </a:p>
        </p:txBody>
      </p:sp>
      <p:grpSp>
        <p:nvGrpSpPr>
          <p:cNvPr id="4" name="グループ化 3">
            <a:extLst>
              <a:ext uri="{FF2B5EF4-FFF2-40B4-BE49-F238E27FC236}">
                <a16:creationId xmlns:a16="http://schemas.microsoft.com/office/drawing/2014/main" id="{7941DC74-74A0-5BA8-4257-A6260208A5F6}"/>
              </a:ext>
            </a:extLst>
          </p:cNvPr>
          <p:cNvGrpSpPr/>
          <p:nvPr/>
        </p:nvGrpSpPr>
        <p:grpSpPr>
          <a:xfrm>
            <a:off x="528650" y="2291371"/>
            <a:ext cx="6673427" cy="4361087"/>
            <a:chOff x="0" y="0"/>
            <a:chExt cx="5455920" cy="3246120"/>
          </a:xfrm>
        </p:grpSpPr>
        <p:sp>
          <p:nvSpPr>
            <p:cNvPr id="5" name="正方形/長方形 4">
              <a:extLst>
                <a:ext uri="{FF2B5EF4-FFF2-40B4-BE49-F238E27FC236}">
                  <a16:creationId xmlns:a16="http://schemas.microsoft.com/office/drawing/2014/main" id="{147FF60A-9F3A-05F5-BD82-5234A268588E}"/>
                </a:ext>
              </a:extLst>
            </p:cNvPr>
            <p:cNvSpPr/>
            <p:nvPr/>
          </p:nvSpPr>
          <p:spPr>
            <a:xfrm>
              <a:off x="0" y="152400"/>
              <a:ext cx="5455920" cy="3093720"/>
            </a:xfrm>
            <a:prstGeom prst="rect">
              <a:avLst/>
            </a:prstGeom>
            <a:noFill/>
            <a:ln w="12700" cap="flat" cmpd="sng" algn="ctr">
              <a:solidFill>
                <a:sysClr val="windowText" lastClr="000000"/>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8" name="正方形/長方形 7">
              <a:extLst>
                <a:ext uri="{FF2B5EF4-FFF2-40B4-BE49-F238E27FC236}">
                  <a16:creationId xmlns:a16="http://schemas.microsoft.com/office/drawing/2014/main" id="{730B9F15-2CB1-C49A-2BBD-BA49D9F37AC7}"/>
                </a:ext>
              </a:extLst>
            </p:cNvPr>
            <p:cNvSpPr/>
            <p:nvPr/>
          </p:nvSpPr>
          <p:spPr>
            <a:xfrm>
              <a:off x="129540" y="449580"/>
              <a:ext cx="1996440" cy="264414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事業実施代表者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・全体総括及び調整</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・〇〇の知財戦略や事業モデルを踏まえた事業計画の策定</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9" name="正方形/長方形 8">
              <a:extLst>
                <a:ext uri="{FF2B5EF4-FFF2-40B4-BE49-F238E27FC236}">
                  <a16:creationId xmlns:a16="http://schemas.microsoft.com/office/drawing/2014/main" id="{66FC6FE7-4BE2-C545-9C22-6B130221636B}"/>
                </a:ext>
              </a:extLst>
            </p:cNvPr>
            <p:cNvSpPr/>
            <p:nvPr/>
          </p:nvSpPr>
          <p:spPr>
            <a:xfrm>
              <a:off x="3581400" y="441960"/>
              <a:ext cx="1752600" cy="255270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共同</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事業者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・●●化合物が○○の○○に及ぼす影響等の解析</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・●●技術の現地実証、評価、改善点の抽出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・試作品○○の実証と改良</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・〇〇から取得したデータの分析</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10" name="正方形/長方形 9">
              <a:extLst>
                <a:ext uri="{FF2B5EF4-FFF2-40B4-BE49-F238E27FC236}">
                  <a16:creationId xmlns:a16="http://schemas.microsoft.com/office/drawing/2014/main" id="{539BCE92-3ADC-8415-C73A-2A4211D60853}"/>
                </a:ext>
              </a:extLst>
            </p:cNvPr>
            <p:cNvSpPr/>
            <p:nvPr/>
          </p:nvSpPr>
          <p:spPr>
            <a:xfrm>
              <a:off x="1600200" y="0"/>
              <a:ext cx="2354580" cy="320040"/>
            </a:xfrm>
            <a:prstGeom prst="rect">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グループ</a:t>
              </a:r>
            </a:p>
          </p:txBody>
        </p:sp>
        <p:sp>
          <p:nvSpPr>
            <p:cNvPr id="11" name="矢印: 右 10">
              <a:extLst>
                <a:ext uri="{FF2B5EF4-FFF2-40B4-BE49-F238E27FC236}">
                  <a16:creationId xmlns:a16="http://schemas.microsoft.com/office/drawing/2014/main" id="{F183BD63-66A7-220C-9559-E22FD3924064}"/>
                </a:ext>
              </a:extLst>
            </p:cNvPr>
            <p:cNvSpPr/>
            <p:nvPr/>
          </p:nvSpPr>
          <p:spPr>
            <a:xfrm>
              <a:off x="2232660" y="11849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2" name="テキスト ボックス 2">
              <a:extLst>
                <a:ext uri="{FF2B5EF4-FFF2-40B4-BE49-F238E27FC236}">
                  <a16:creationId xmlns:a16="http://schemas.microsoft.com/office/drawing/2014/main" id="{C3CCD30C-F0BD-9EA5-578B-202AFB527980}"/>
                </a:ext>
              </a:extLst>
            </p:cNvPr>
            <p:cNvSpPr txBox="1">
              <a:spLocks noChangeArrowheads="1"/>
            </p:cNvSpPr>
            <p:nvPr/>
          </p:nvSpPr>
          <p:spPr bwMode="auto">
            <a:xfrm>
              <a:off x="2210958" y="525495"/>
              <a:ext cx="1409700" cy="710177"/>
            </a:xfrm>
            <a:prstGeom prst="rect">
              <a:avLst/>
            </a:prstGeom>
            <a:noFill/>
            <a:ln w="9525">
              <a:noFill/>
              <a:miter lim="800000"/>
              <a:headEnd/>
              <a:tailEnd/>
            </a:ln>
          </p:spPr>
          <p:txBody>
            <a:bodyPr rot="0" vert="horz" wrap="square" lIns="91440" tIns="45720" rIns="91440" bIns="45720" anchor="t" anchorCtr="0">
              <a:sp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試作品○○の提供</a:t>
              </a:r>
            </a:p>
          </p:txBody>
        </p:sp>
        <p:sp>
          <p:nvSpPr>
            <p:cNvPr id="13" name="矢印: 右 12">
              <a:extLst>
                <a:ext uri="{FF2B5EF4-FFF2-40B4-BE49-F238E27FC236}">
                  <a16:creationId xmlns:a16="http://schemas.microsoft.com/office/drawing/2014/main" id="{19B1F778-4962-1ABB-21BE-3D43F95CB4CD}"/>
                </a:ext>
              </a:extLst>
            </p:cNvPr>
            <p:cNvSpPr/>
            <p:nvPr/>
          </p:nvSpPr>
          <p:spPr>
            <a:xfrm rot="10800000">
              <a:off x="2205990" y="19850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4" name="テキスト ボックス 2">
              <a:extLst>
                <a:ext uri="{FF2B5EF4-FFF2-40B4-BE49-F238E27FC236}">
                  <a16:creationId xmlns:a16="http://schemas.microsoft.com/office/drawing/2014/main" id="{C691877F-F9E7-73FD-5D3C-BD2B62510474}"/>
                </a:ext>
              </a:extLst>
            </p:cNvPr>
            <p:cNvSpPr txBox="1">
              <a:spLocks noChangeArrowheads="1"/>
            </p:cNvSpPr>
            <p:nvPr/>
          </p:nvSpPr>
          <p:spPr bwMode="auto">
            <a:xfrm>
              <a:off x="2171700" y="2095500"/>
              <a:ext cx="1409700" cy="716280"/>
            </a:xfrm>
            <a:prstGeom prst="rect">
              <a:avLst/>
            </a:prstGeom>
            <a:noFill/>
            <a:ln w="9525">
              <a:noFill/>
              <a:miter lim="800000"/>
              <a:headEnd/>
              <a:tailEnd/>
            </a:ln>
          </p:spPr>
          <p:txBody>
            <a:bodyPr rot="0" vert="horz" wrap="square" lIns="91440" tIns="45720" rIns="91440" bIns="45720" anchor="t" anchorCtr="0">
              <a:no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○○に係るデータの提供○○の実証結果・評価等のフィードバック</a:t>
              </a:r>
            </a:p>
          </p:txBody>
        </p:sp>
      </p:grpSp>
      <p:sp>
        <p:nvSpPr>
          <p:cNvPr id="15" name="正方形/長方形 14">
            <a:extLst>
              <a:ext uri="{FF2B5EF4-FFF2-40B4-BE49-F238E27FC236}">
                <a16:creationId xmlns:a16="http://schemas.microsoft.com/office/drawing/2014/main" id="{3153F11C-8E31-907F-ED0C-D4CFF46471DB}"/>
              </a:ext>
            </a:extLst>
          </p:cNvPr>
          <p:cNvSpPr/>
          <p:nvPr/>
        </p:nvSpPr>
        <p:spPr>
          <a:xfrm>
            <a:off x="7398232" y="2281735"/>
            <a:ext cx="4205915" cy="2130664"/>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代表</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者</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l" eaLnBrk="0" latinLnBrk="1" hangingPunct="0">
              <a:buNone/>
            </a:pP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・○○に係るデータの解析</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・○○を内容とする</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FS</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PoC</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の実施と、それを踏まえた有望な事業モデルの構築</a:t>
            </a:r>
          </a:p>
          <a:p>
            <a:pPr algn="r"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…等</a:t>
            </a:r>
          </a:p>
        </p:txBody>
      </p:sp>
      <p:sp>
        <p:nvSpPr>
          <p:cNvPr id="17" name="テキスト ボックス 16">
            <a:extLst>
              <a:ext uri="{FF2B5EF4-FFF2-40B4-BE49-F238E27FC236}">
                <a16:creationId xmlns:a16="http://schemas.microsoft.com/office/drawing/2014/main" id="{B7A05738-0DBC-43D8-D7CF-887C984C50D8}"/>
              </a:ext>
            </a:extLst>
          </p:cNvPr>
          <p:cNvSpPr txBox="1"/>
          <p:nvPr/>
        </p:nvSpPr>
        <p:spPr>
          <a:xfrm>
            <a:off x="8547835" y="4405010"/>
            <a:ext cx="1906707"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単独の記載例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3" name="テキスト ボックス 2">
            <a:extLst>
              <a:ext uri="{FF2B5EF4-FFF2-40B4-BE49-F238E27FC236}">
                <a16:creationId xmlns:a16="http://schemas.microsoft.com/office/drawing/2014/main" id="{566028D7-8DE7-8C96-6497-0055589382BD}"/>
              </a:ext>
            </a:extLst>
          </p:cNvPr>
          <p:cNvSpPr txBox="1"/>
          <p:nvPr/>
        </p:nvSpPr>
        <p:spPr>
          <a:xfrm>
            <a:off x="3287496" y="6267474"/>
            <a:ext cx="3415396"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共同事業者がいる場合</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19" name="コンテンツ プレースホルダー 2">
            <a:extLst>
              <a:ext uri="{FF2B5EF4-FFF2-40B4-BE49-F238E27FC236}">
                <a16:creationId xmlns:a16="http://schemas.microsoft.com/office/drawing/2014/main" id="{42C6939F-1B95-D9C5-C170-4272E4C6ABA8}"/>
              </a:ext>
            </a:extLst>
          </p:cNvPr>
          <p:cNvSpPr txBox="1">
            <a:spLocks/>
          </p:cNvSpPr>
          <p:nvPr/>
        </p:nvSpPr>
        <p:spPr>
          <a:xfrm>
            <a:off x="335729" y="-1155160"/>
            <a:ext cx="6181924" cy="4296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6" name="スライド番号プレースホルダー 2">
            <a:extLst>
              <a:ext uri="{FF2B5EF4-FFF2-40B4-BE49-F238E27FC236}">
                <a16:creationId xmlns:a16="http://schemas.microsoft.com/office/drawing/2014/main" id="{CE690E67-E539-A010-1920-AB59E7E3EA11}"/>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4</a:t>
            </a:fld>
            <a:endParaRPr kumimoji="1" lang="ja-JP" altLang="en-US" b="1">
              <a:solidFill>
                <a:schemeClr val="tx1"/>
              </a:solidFill>
            </a:endParaRPr>
          </a:p>
        </p:txBody>
      </p:sp>
    </p:spTree>
    <p:extLst>
      <p:ext uri="{BB962C8B-B14F-4D97-AF65-F5344CB8AC3E}">
        <p14:creationId xmlns:p14="http://schemas.microsoft.com/office/powerpoint/2010/main" val="1892141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7743D-F997-4E02-21A9-133C33C98887}"/>
            </a:ext>
          </a:extLst>
        </p:cNvPr>
        <p:cNvGrpSpPr/>
        <p:nvPr/>
      </p:nvGrpSpPr>
      <p:grpSpPr>
        <a:xfrm>
          <a:off x="0" y="0"/>
          <a:ext cx="0" cy="0"/>
          <a:chOff x="0" y="0"/>
          <a:chExt cx="0" cy="0"/>
        </a:xfrm>
      </p:grpSpPr>
      <p:sp>
        <p:nvSpPr>
          <p:cNvPr id="27" name="コンテンツ プレースホルダー 2">
            <a:extLst>
              <a:ext uri="{FF2B5EF4-FFF2-40B4-BE49-F238E27FC236}">
                <a16:creationId xmlns:a16="http://schemas.microsoft.com/office/drawing/2014/main" id="{4308897E-AA24-3B85-EAAF-5625E3ABA28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４．補助事業の事業実施者一覧</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97718E83-D092-DFFC-FCEE-0AC62E7760C4}"/>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 name="表 1">
            <a:extLst>
              <a:ext uri="{FF2B5EF4-FFF2-40B4-BE49-F238E27FC236}">
                <a16:creationId xmlns:a16="http://schemas.microsoft.com/office/drawing/2014/main" id="{14B5CCD5-0BBC-0F29-D6D0-71366A577211}"/>
              </a:ext>
            </a:extLst>
          </p:cNvPr>
          <p:cNvGraphicFramePr>
            <a:graphicFrameLocks noGrp="1"/>
          </p:cNvGraphicFramePr>
          <p:nvPr>
            <p:extLst>
              <p:ext uri="{D42A27DB-BD31-4B8C-83A1-F6EECF244321}">
                <p14:modId xmlns:p14="http://schemas.microsoft.com/office/powerpoint/2010/main" val="2292979858"/>
              </p:ext>
            </p:extLst>
          </p:nvPr>
        </p:nvGraphicFramePr>
        <p:xfrm>
          <a:off x="226142" y="1789757"/>
          <a:ext cx="11777338" cy="4373334"/>
        </p:xfrm>
        <a:graphic>
          <a:graphicData uri="http://schemas.openxmlformats.org/drawingml/2006/table">
            <a:tbl>
              <a:tblPr firstRow="1" firstCol="1" bandRow="1">
                <a:tableStyleId>{5C22544A-7EE6-4342-B048-85BDC9FD1C3A}</a:tableStyleId>
              </a:tblPr>
              <a:tblGrid>
                <a:gridCol w="1616290">
                  <a:extLst>
                    <a:ext uri="{9D8B030D-6E8A-4147-A177-3AD203B41FA5}">
                      <a16:colId xmlns:a16="http://schemas.microsoft.com/office/drawing/2014/main" val="766747730"/>
                    </a:ext>
                  </a:extLst>
                </a:gridCol>
                <a:gridCol w="1803225">
                  <a:extLst>
                    <a:ext uri="{9D8B030D-6E8A-4147-A177-3AD203B41FA5}">
                      <a16:colId xmlns:a16="http://schemas.microsoft.com/office/drawing/2014/main" val="3575368326"/>
                    </a:ext>
                  </a:extLst>
                </a:gridCol>
                <a:gridCol w="3532442">
                  <a:extLst>
                    <a:ext uri="{9D8B030D-6E8A-4147-A177-3AD203B41FA5}">
                      <a16:colId xmlns:a16="http://schemas.microsoft.com/office/drawing/2014/main" val="2411406681"/>
                    </a:ext>
                  </a:extLst>
                </a:gridCol>
                <a:gridCol w="4825381">
                  <a:extLst>
                    <a:ext uri="{9D8B030D-6E8A-4147-A177-3AD203B41FA5}">
                      <a16:colId xmlns:a16="http://schemas.microsoft.com/office/drawing/2014/main" val="588342571"/>
                    </a:ext>
                  </a:extLst>
                </a:gridCol>
              </a:tblGrid>
              <a:tr h="483157">
                <a:tc>
                  <a:txBody>
                    <a:bodyPr/>
                    <a:lstStyle/>
                    <a:p>
                      <a:pPr algn="just" eaLnBrk="1" latinLnBrk="0" hangingPunct="0">
                        <a:lnSpc>
                          <a:spcPts val="1570"/>
                        </a:lnSpc>
                        <a:buNone/>
                      </a:pPr>
                      <a:r>
                        <a:rPr lang="en-US" sz="1400" spc="-30" dirty="0">
                          <a:solidFill>
                            <a:schemeClr val="tx1"/>
                          </a:solidFill>
                          <a:effectLst/>
                          <a:latin typeface="BIZ UDPゴシック" panose="020B0400000000000000" pitchFamily="50" charset="-128"/>
                          <a:ea typeface="BIZ UDPゴシック" panose="020B0400000000000000" pitchFamily="50" charset="-128"/>
                        </a:rPr>
                        <a:t> </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氏名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所属機関</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部局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職名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現在の専門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学位（最終学歴）</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役割分担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77287020"/>
                  </a:ext>
                </a:extLst>
              </a:tr>
              <a:tr h="55165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事業実施責任者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141889"/>
                  </a:ext>
                </a:extLst>
              </a:tr>
              <a:tr h="655881">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9802772"/>
                  </a:ext>
                </a:extLst>
              </a:tr>
              <a:tr h="636433">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2190305"/>
                  </a:ext>
                </a:extLst>
              </a:tr>
              <a:tr h="6223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324741"/>
                  </a:ext>
                </a:extLst>
              </a:tr>
              <a:tr h="5080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4841013"/>
                  </a:ext>
                </a:extLst>
              </a:tr>
              <a:tr h="551650">
                <a:tc>
                  <a:txBody>
                    <a:bodyPr/>
                    <a:lstStyle/>
                    <a:p>
                      <a:pPr algn="just" eaLnBrk="1" latinLnBrk="0" hangingPunct="0">
                        <a:lnSpc>
                          <a:spcPts val="1570"/>
                        </a:lnSpc>
                        <a:buNone/>
                      </a:pPr>
                      <a:r>
                        <a:rPr lang="ja-JP" sz="1400" spc="-30">
                          <a:solidFill>
                            <a:schemeClr val="tx1"/>
                          </a:solidFill>
                          <a:effectLst/>
                          <a:latin typeface="BIZ UDPゴシック" panose="020B0400000000000000" pitchFamily="50" charset="-128"/>
                          <a:ea typeface="BIZ UDPゴシック" panose="020B0400000000000000" pitchFamily="50" charset="-128"/>
                        </a:rPr>
                        <a:t>主たる研究実施者</a:t>
                      </a:r>
                      <a:endParaRPr lang="ja-JP" sz="140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030204"/>
                  </a:ext>
                </a:extLst>
              </a:tr>
            </a:tbl>
          </a:graphicData>
        </a:graphic>
      </p:graphicFrame>
      <p:sp>
        <p:nvSpPr>
          <p:cNvPr id="21" name="テキスト ボックス 2">
            <a:extLst>
              <a:ext uri="{FF2B5EF4-FFF2-40B4-BE49-F238E27FC236}">
                <a16:creationId xmlns:a16="http://schemas.microsoft.com/office/drawing/2014/main" id="{A3639C28-AEAC-52F4-0949-A3A6D2B3A9C7}"/>
              </a:ext>
            </a:extLst>
          </p:cNvPr>
          <p:cNvSpPr txBox="1">
            <a:spLocks noChangeArrowheads="1"/>
          </p:cNvSpPr>
          <p:nvPr/>
        </p:nvSpPr>
        <p:spPr bwMode="auto">
          <a:xfrm>
            <a:off x="0" y="693173"/>
            <a:ext cx="12191999" cy="881755"/>
          </a:xfrm>
          <a:prstGeom prst="rect">
            <a:avLst/>
          </a:prstGeom>
          <a:solidFill>
            <a:srgbClr val="FFFFFF"/>
          </a:solidFill>
          <a:ln w="19050">
            <a:noFill/>
            <a:prstDash val="dash"/>
            <a:miter lim="800000"/>
            <a:headEnd/>
            <a:tailEnd/>
          </a:ln>
        </p:spPr>
        <p:txBody>
          <a:bodyPr rot="0" vert="horz" wrap="square" lIns="129600" tIns="64800" rIns="129600" bIns="64800" anchor="t" anchorCtr="0">
            <a:noAutofit/>
          </a:bodyPr>
          <a:lstStyle/>
          <a:p>
            <a:pPr marL="285750" indent="-285750" hangingPunct="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の「事業実施責任者」及び</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「主たる</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事業</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実施者」</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について、</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共同事業者の含め</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hangingPunct="0">
              <a:buFont typeface="Wingdings" panose="05000000000000000000" pitchFamily="2" charset="2"/>
              <a:buChar char="Ø"/>
            </a:pP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「主たる事業実施者」に</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は、</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に実際に従事し、明確な役割及びその実施に責任を有する者を記載してください。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eaLnBrk="1" latinLnBrk="0" hangingPunct="0">
              <a:buFont typeface="Wingdings" panose="05000000000000000000" pitchFamily="2" charset="2"/>
              <a:buChar char="Ø"/>
            </a:pP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欄が不足する場合は、欄を追加した上で記載してください。</a:t>
            </a:r>
            <a:endParaRPr 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24" name="Rectangle 7">
            <a:extLst>
              <a:ext uri="{FF2B5EF4-FFF2-40B4-BE49-F238E27FC236}">
                <a16:creationId xmlns:a16="http://schemas.microsoft.com/office/drawing/2014/main" id="{EF78BADA-6DC1-3245-B91E-EDC4FC9BA266}"/>
              </a:ext>
            </a:extLst>
          </p:cNvPr>
          <p:cNvSpPr>
            <a:spLocks noChangeArrowheads="1"/>
          </p:cNvSpPr>
          <p:nvPr/>
        </p:nvSpPr>
        <p:spPr bwMode="auto">
          <a:xfrm>
            <a:off x="3290888" y="29061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66199113-CCB7-9E55-4433-0209632E818F}"/>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5</a:t>
            </a:fld>
            <a:endParaRPr kumimoji="1" lang="ja-JP" altLang="en-US" b="1">
              <a:solidFill>
                <a:schemeClr val="tx1"/>
              </a:solidFill>
            </a:endParaRPr>
          </a:p>
        </p:txBody>
      </p:sp>
    </p:spTree>
    <p:extLst>
      <p:ext uri="{BB962C8B-B14F-4D97-AF65-F5344CB8AC3E}">
        <p14:creationId xmlns:p14="http://schemas.microsoft.com/office/powerpoint/2010/main" val="3855090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D2FAFD41-BA27-3068-1367-B2D82DC86E56}"/>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701267"/>
            <a:ext cx="12192000" cy="1008765"/>
          </a:xfrm>
        </p:spPr>
        <p:txBody>
          <a:bodyPr>
            <a:noAutofit/>
          </a:body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下記の内容について必ず記載してください。図表の使用可。</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「５．事業プロジェクトの内容」のスライド枚数は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en-US" altLang="ja-JP" sz="1600" dirty="0">
                <a:solidFill>
                  <a:srgbClr val="FF0000"/>
                </a:solidFill>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「事業プロジェクト」については、今回の補助事業（補助金の対象となる事業）の内容ではなく、当該補助事業成果を活用して実現を目指す事業全体について記載をお願いします。</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6" name="コンテンツ プレースホルダー 2">
            <a:extLst>
              <a:ext uri="{FF2B5EF4-FFF2-40B4-BE49-F238E27FC236}">
                <a16:creationId xmlns:a16="http://schemas.microsoft.com/office/drawing/2014/main" id="{90500CB7-03AE-BED9-FAB9-2BD31287578E}"/>
              </a:ext>
            </a:extLst>
          </p:cNvPr>
          <p:cNvSpPr txBox="1">
            <a:spLocks/>
          </p:cNvSpPr>
          <p:nvPr/>
        </p:nvSpPr>
        <p:spPr>
          <a:xfrm>
            <a:off x="0" y="1873380"/>
            <a:ext cx="11985336" cy="47338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5-1.</a:t>
            </a:r>
            <a:r>
              <a:rPr lang="ja-JP" altLang="en-US" sz="1600" dirty="0">
                <a:latin typeface="BIZ UDPゴシック" panose="020B0400000000000000" pitchFamily="50" charset="-128"/>
                <a:ea typeface="BIZ UDPゴシック" panose="020B0400000000000000" pitchFamily="50" charset="-128"/>
              </a:rPr>
              <a:t>事業プロジェクトの背景・目的</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事業プロジェクトの背景や目的について、 国内及び海外の動向や開発内容の理念・骨子、その意義（新規性・実用性・発展性）等を踏まえ、平易な表現で分かりやすく記載してください。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a:t>
            </a:r>
            <a:r>
              <a:rPr lang="ja-JP" altLang="en-US" sz="1600" dirty="0">
                <a:latin typeface="BIZ UDPゴシック" panose="020B0400000000000000" pitchFamily="50" charset="-128"/>
                <a:ea typeface="BIZ UDPゴシック" panose="020B0400000000000000" pitchFamily="50" charset="-128"/>
              </a:rPr>
              <a:t>２．事業プロジェクトの概要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技術シーズの概要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事業プロジェクトの核となる技術シーズの概要について記載してください。特許等があれば「出願番号（又は特許番号）、発明の名称、出願人（又は特許権者）、発明者」を合わせて記載してください。</a:t>
            </a: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5-2-2 </a:t>
            </a:r>
            <a:r>
              <a:rPr lang="ja-JP" altLang="en-US" sz="1600" dirty="0">
                <a:latin typeface="BIZ UDPゴシック" panose="020B0400000000000000" pitchFamily="50" charset="-128"/>
                <a:ea typeface="BIZ UDPゴシック" panose="020B0400000000000000" pitchFamily="50" charset="-128"/>
              </a:rPr>
              <a:t>事業プロジェクトの内容</a:t>
            </a:r>
          </a:p>
          <a:p>
            <a:pPr>
              <a:lnSpc>
                <a:spcPct val="100000"/>
              </a:lnSpc>
              <a:spcBef>
                <a:spcPct val="0"/>
              </a:spcBef>
              <a:buFontTx/>
              <a:buNone/>
              <a:defRPr/>
            </a:pPr>
            <a:r>
              <a:rPr lang="ja-JP" altLang="en-US" sz="1600" dirty="0">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事業プロジェクトの内容について、下記の例を参考に記載してください。既に事業プロジェクト実施に向けた活動がある場合はその内容についても記載してください。</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例（１）事業プロジェクトの内容</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（２）現在の実施状況</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（３）実現に向けた課題と解決の見通し</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5-2-3.</a:t>
            </a:r>
            <a:r>
              <a:rPr lang="ja-JP" altLang="en-US" sz="1600" dirty="0">
                <a:latin typeface="BIZ UDPゴシック" panose="020B0400000000000000" pitchFamily="50" charset="-128"/>
                <a:ea typeface="BIZ UDPゴシック" panose="020B0400000000000000" pitchFamily="50" charset="-128"/>
              </a:rPr>
              <a:t>事業プロジェクトの新規性・革新性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事業プロジェクトの新規性や革新性について記載してください。類似の事業プロジェクトが既にある場合は、その比較も記載してください。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5-2-4.</a:t>
            </a:r>
            <a:r>
              <a:rPr lang="ja-JP" altLang="en-US" sz="1600" dirty="0">
                <a:latin typeface="BIZ UDPゴシック" panose="020B0400000000000000" pitchFamily="50" charset="-128"/>
                <a:ea typeface="BIZ UDPゴシック" panose="020B0400000000000000" pitchFamily="50" charset="-128"/>
              </a:rPr>
              <a:t>予想される市場規模及び市場優位性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事業がターゲットとする市場に関して、予想される市場規模、また、その市場においてどのような優位性があるのかを記載してください。</a:t>
            </a:r>
            <a:endParaRPr lang="ja-JP" altLang="en-US" sz="1600" dirty="0">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6D3A6DFE-84B6-6BCC-F30F-7C8E7BFF0CB8}"/>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6</a:t>
            </a:fld>
            <a:endParaRPr kumimoji="1" lang="ja-JP" altLang="en-US" b="1">
              <a:solidFill>
                <a:schemeClr val="tx1"/>
              </a:solidFill>
            </a:endParaRPr>
          </a:p>
        </p:txBody>
      </p:sp>
    </p:spTree>
    <p:extLst>
      <p:ext uri="{BB962C8B-B14F-4D97-AF65-F5344CB8AC3E}">
        <p14:creationId xmlns:p14="http://schemas.microsoft.com/office/powerpoint/2010/main" val="911136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A1A6B-587B-A017-9007-628A29F7498E}"/>
            </a:ext>
          </a:extLst>
        </p:cNvPr>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303AA057-F1E4-13F0-4422-54D78F9C5776}"/>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0404B20A-2346-6C37-7304-F6DFE5B1FBC0}"/>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619B9A20-BEFA-623B-51F0-85964C4BD3F6}"/>
              </a:ext>
            </a:extLst>
          </p:cNvPr>
          <p:cNvGraphicFramePr>
            <a:graphicFrameLocks noGrp="1"/>
          </p:cNvGraphicFramePr>
          <p:nvPr>
            <p:extLst>
              <p:ext uri="{D42A27DB-BD31-4B8C-83A1-F6EECF244321}">
                <p14:modId xmlns:p14="http://schemas.microsoft.com/office/powerpoint/2010/main" val="3331722236"/>
              </p:ext>
            </p:extLst>
          </p:nvPr>
        </p:nvGraphicFramePr>
        <p:xfrm>
          <a:off x="196645" y="1775188"/>
          <a:ext cx="11818710" cy="3393476"/>
        </p:xfrm>
        <a:graphic>
          <a:graphicData uri="http://schemas.openxmlformats.org/drawingml/2006/table">
            <a:tbl>
              <a:tblPr/>
              <a:tblGrid>
                <a:gridCol w="1828800">
                  <a:extLst>
                    <a:ext uri="{9D8B030D-6E8A-4147-A177-3AD203B41FA5}">
                      <a16:colId xmlns:a16="http://schemas.microsoft.com/office/drawing/2014/main" val="4193137164"/>
                    </a:ext>
                  </a:extLst>
                </a:gridCol>
                <a:gridCol w="1759974">
                  <a:extLst>
                    <a:ext uri="{9D8B030D-6E8A-4147-A177-3AD203B41FA5}">
                      <a16:colId xmlns:a16="http://schemas.microsoft.com/office/drawing/2014/main" val="217396587"/>
                    </a:ext>
                  </a:extLst>
                </a:gridCol>
                <a:gridCol w="1632155">
                  <a:extLst>
                    <a:ext uri="{9D8B030D-6E8A-4147-A177-3AD203B41FA5}">
                      <a16:colId xmlns:a16="http://schemas.microsoft.com/office/drawing/2014/main" val="295756337"/>
                    </a:ext>
                  </a:extLst>
                </a:gridCol>
                <a:gridCol w="1632155">
                  <a:extLst>
                    <a:ext uri="{9D8B030D-6E8A-4147-A177-3AD203B41FA5}">
                      <a16:colId xmlns:a16="http://schemas.microsoft.com/office/drawing/2014/main" val="2184557814"/>
                    </a:ext>
                  </a:extLst>
                </a:gridCol>
                <a:gridCol w="1563329">
                  <a:extLst>
                    <a:ext uri="{9D8B030D-6E8A-4147-A177-3AD203B41FA5}">
                      <a16:colId xmlns:a16="http://schemas.microsoft.com/office/drawing/2014/main" val="2978537391"/>
                    </a:ext>
                  </a:extLst>
                </a:gridCol>
                <a:gridCol w="1673677">
                  <a:extLst>
                    <a:ext uri="{9D8B030D-6E8A-4147-A177-3AD203B41FA5}">
                      <a16:colId xmlns:a16="http://schemas.microsoft.com/office/drawing/2014/main" val="419764879"/>
                    </a:ext>
                  </a:extLst>
                </a:gridCol>
                <a:gridCol w="1728620">
                  <a:extLst>
                    <a:ext uri="{9D8B030D-6E8A-4147-A177-3AD203B41FA5}">
                      <a16:colId xmlns:a16="http://schemas.microsoft.com/office/drawing/2014/main" val="2808447764"/>
                    </a:ext>
                  </a:extLst>
                </a:gridCol>
              </a:tblGrid>
              <a:tr h="483520">
                <a:tc>
                  <a:txBody>
                    <a:bodyPr/>
                    <a:lstStyle/>
                    <a:p>
                      <a:pPr algn="l" fontAlgn="t">
                        <a:buNone/>
                      </a:pP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年度</a:t>
                      </a: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項目</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2028</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2029</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2030</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予想される</a:t>
                      </a:r>
                      <a:b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重大な障害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5832649"/>
                  </a:ext>
                </a:extLst>
              </a:tr>
              <a:tr h="2890556">
                <a:tc>
                  <a:txBody>
                    <a:bodyPr/>
                    <a:lstStyle/>
                    <a:p>
                      <a:pPr algn="l" fontAlgn="t">
                        <a:buNone/>
                      </a:pPr>
                      <a:br>
                        <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①試作機（またはサンプル等）の評価</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②製品設計</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③設備投資</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④生産</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⑤販売</a:t>
                      </a:r>
                      <a:endPar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endParaRPr lang="ja-JP" altLang="en-US" sz="9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①要求特性を満足できない（評価期間の再延長）</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②新たな顧客要求の追加</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（仕様の再検討）</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③市況悪化による部材の高騰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④歩留り悪化による</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生産コストの高騰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⑤販売先での製品仕様変更に　</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伴う販売量の減少</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9704345"/>
                  </a:ext>
                </a:extLst>
              </a:tr>
            </a:tbl>
          </a:graphicData>
        </a:graphic>
      </p:graphicFrame>
      <p:sp>
        <p:nvSpPr>
          <p:cNvPr id="4" name="矢印: 五方向 3">
            <a:extLst>
              <a:ext uri="{FF2B5EF4-FFF2-40B4-BE49-F238E27FC236}">
                <a16:creationId xmlns:a16="http://schemas.microsoft.com/office/drawing/2014/main" id="{EE7DE001-54B9-4CD6-801D-5EC8993B52CF}"/>
              </a:ext>
            </a:extLst>
          </p:cNvPr>
          <p:cNvSpPr/>
          <p:nvPr/>
        </p:nvSpPr>
        <p:spPr>
          <a:xfrm>
            <a:off x="2012368" y="2420320"/>
            <a:ext cx="1975432" cy="206403"/>
          </a:xfrm>
          <a:prstGeom prst="homePlate">
            <a:avLst/>
          </a:prstGeom>
          <a:solidFill>
            <a:srgbClr val="FFFF00"/>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5" name="矢印: 五方向 4">
            <a:extLst>
              <a:ext uri="{FF2B5EF4-FFF2-40B4-BE49-F238E27FC236}">
                <a16:creationId xmlns:a16="http://schemas.microsoft.com/office/drawing/2014/main" id="{0CF3D1DB-202E-49FA-B2A4-3C9E1B9EA063}"/>
              </a:ext>
            </a:extLst>
          </p:cNvPr>
          <p:cNvSpPr/>
          <p:nvPr/>
        </p:nvSpPr>
        <p:spPr>
          <a:xfrm>
            <a:off x="2487748" y="2929301"/>
            <a:ext cx="2325552" cy="231791"/>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 name="矢印: 五方向 7">
            <a:extLst>
              <a:ext uri="{FF2B5EF4-FFF2-40B4-BE49-F238E27FC236}">
                <a16:creationId xmlns:a16="http://schemas.microsoft.com/office/drawing/2014/main" id="{1F10248F-ABB1-4479-9D57-028B671B0342}"/>
              </a:ext>
            </a:extLst>
          </p:cNvPr>
          <p:cNvSpPr/>
          <p:nvPr/>
        </p:nvSpPr>
        <p:spPr>
          <a:xfrm>
            <a:off x="4987634" y="4062077"/>
            <a:ext cx="5129760"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9" name="矢印: 五方向 8">
            <a:extLst>
              <a:ext uri="{FF2B5EF4-FFF2-40B4-BE49-F238E27FC236}">
                <a16:creationId xmlns:a16="http://schemas.microsoft.com/office/drawing/2014/main" id="{4915C310-F72F-43E4-A053-8E67F63AA006}"/>
              </a:ext>
            </a:extLst>
          </p:cNvPr>
          <p:cNvSpPr/>
          <p:nvPr/>
        </p:nvSpPr>
        <p:spPr>
          <a:xfrm>
            <a:off x="5397498" y="4590954"/>
            <a:ext cx="4719895"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1" name="テキスト ボックス 6">
            <a:extLst>
              <a:ext uri="{FF2B5EF4-FFF2-40B4-BE49-F238E27FC236}">
                <a16:creationId xmlns:a16="http://schemas.microsoft.com/office/drawing/2014/main" id="{6714FDE0-E929-4D49-8C6B-ABF9EC0BE7FA}"/>
              </a:ext>
            </a:extLst>
          </p:cNvPr>
          <p:cNvSpPr txBox="1"/>
          <p:nvPr/>
        </p:nvSpPr>
        <p:spPr>
          <a:xfrm>
            <a:off x="3519054" y="3441992"/>
            <a:ext cx="1468581" cy="261610"/>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◇継続／中断を判断</a:t>
            </a:r>
          </a:p>
        </p:txBody>
      </p:sp>
      <p:sp>
        <p:nvSpPr>
          <p:cNvPr id="12" name="テキスト ボックス 7">
            <a:extLst>
              <a:ext uri="{FF2B5EF4-FFF2-40B4-BE49-F238E27FC236}">
                <a16:creationId xmlns:a16="http://schemas.microsoft.com/office/drawing/2014/main" id="{1A97451E-5B6C-4798-8501-9A72097A7BF8}"/>
              </a:ext>
            </a:extLst>
          </p:cNvPr>
          <p:cNvSpPr txBox="1"/>
          <p:nvPr/>
        </p:nvSpPr>
        <p:spPr>
          <a:xfrm>
            <a:off x="5258905" y="4334836"/>
            <a:ext cx="1422450" cy="215444"/>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800" b="1" i="1" dirty="0">
                <a:solidFill>
                  <a:srgbClr val="0000FF"/>
                </a:solidFill>
              </a:rPr>
              <a:t>◇販売開始（実用化開始）</a:t>
            </a:r>
          </a:p>
        </p:txBody>
      </p:sp>
      <p:sp>
        <p:nvSpPr>
          <p:cNvPr id="15" name="テキスト ボックス 14">
            <a:extLst>
              <a:ext uri="{FF2B5EF4-FFF2-40B4-BE49-F238E27FC236}">
                <a16:creationId xmlns:a16="http://schemas.microsoft.com/office/drawing/2014/main" id="{3DC5DABB-0893-C3C9-3229-8650682FD61A}"/>
              </a:ext>
            </a:extLst>
          </p:cNvPr>
          <p:cNvSpPr txBox="1"/>
          <p:nvPr/>
        </p:nvSpPr>
        <p:spPr>
          <a:xfrm>
            <a:off x="0" y="1413501"/>
            <a:ext cx="6159500" cy="369332"/>
          </a:xfrm>
          <a:prstGeom prst="rect">
            <a:avLst/>
          </a:prstGeom>
          <a:noFill/>
        </p:spPr>
        <p:txBody>
          <a:bodyPr wrap="square">
            <a:spAutoFit/>
          </a:bodyPr>
          <a:lstStyle/>
          <a:p>
            <a:pPr eaLnBrk="1" hangingPunct="1">
              <a:lnSpc>
                <a:spcPct val="100000"/>
              </a:lnSpc>
              <a:spcBef>
                <a:spcPct val="0"/>
              </a:spcBef>
              <a:buFontTx/>
              <a:buNone/>
              <a:defRPr/>
            </a:pPr>
            <a:r>
              <a:rPr lang="en-US" altLang="ja-JP" sz="1800" dirty="0">
                <a:latin typeface="BIZ UDPゴシック" panose="020B0400000000000000" pitchFamily="50" charset="-128"/>
                <a:ea typeface="BIZ UDPゴシック" panose="020B0400000000000000" pitchFamily="50" charset="-128"/>
              </a:rPr>
              <a:t>5-2-5.</a:t>
            </a:r>
            <a:r>
              <a:rPr lang="ja-JP" altLang="en-US" sz="1800" dirty="0">
                <a:latin typeface="BIZ UDPゴシック" panose="020B0400000000000000" pitchFamily="50" charset="-128"/>
                <a:ea typeface="BIZ UDPゴシック" panose="020B0400000000000000" pitchFamily="50" charset="-128"/>
              </a:rPr>
              <a:t>市場投入までのスケジュール（事業化計画）</a:t>
            </a:r>
            <a:endParaRPr lang="en-US" altLang="ja-JP" sz="1800" dirty="0">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8DD228CE-BF87-03B9-39C7-658C851D21DC}"/>
              </a:ext>
            </a:extLst>
          </p:cNvPr>
          <p:cNvSpPr/>
          <p:nvPr/>
        </p:nvSpPr>
        <p:spPr>
          <a:xfrm>
            <a:off x="-20559" y="679685"/>
            <a:ext cx="12192000" cy="6682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矢印と青字は記載例です。年度は各事業プロジェクトに事情に応じて、列を追加してください。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市場投入までのスケジュールを解決すべき事項とともに記載してください。今回の補助事業（補助金の対象となる事業）の位置付けがわかるようにしてください。</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sp>
        <p:nvSpPr>
          <p:cNvPr id="2" name="テキスト ボックス 6">
            <a:extLst>
              <a:ext uri="{FF2B5EF4-FFF2-40B4-BE49-F238E27FC236}">
                <a16:creationId xmlns:a16="http://schemas.microsoft.com/office/drawing/2014/main" id="{87AF453D-1B51-3933-7516-65EAD292B4C0}"/>
              </a:ext>
            </a:extLst>
          </p:cNvPr>
          <p:cNvSpPr txBox="1"/>
          <p:nvPr/>
        </p:nvSpPr>
        <p:spPr>
          <a:xfrm>
            <a:off x="1964967" y="2429556"/>
            <a:ext cx="20702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今回の補助事業において実施</a:t>
            </a:r>
          </a:p>
        </p:txBody>
      </p:sp>
      <p:sp>
        <p:nvSpPr>
          <p:cNvPr id="14" name="スライド番号プレースホルダー 2">
            <a:extLst>
              <a:ext uri="{FF2B5EF4-FFF2-40B4-BE49-F238E27FC236}">
                <a16:creationId xmlns:a16="http://schemas.microsoft.com/office/drawing/2014/main" id="{7BA2580F-B51F-36B7-9C32-983C0ABFF182}"/>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7</a:t>
            </a:fld>
            <a:endParaRPr kumimoji="1" lang="ja-JP" altLang="en-US" b="1">
              <a:solidFill>
                <a:schemeClr val="tx1"/>
              </a:solidFill>
            </a:endParaRPr>
          </a:p>
        </p:txBody>
      </p:sp>
    </p:spTree>
    <p:extLst>
      <p:ext uri="{BB962C8B-B14F-4D97-AF65-F5344CB8AC3E}">
        <p14:creationId xmlns:p14="http://schemas.microsoft.com/office/powerpoint/2010/main" val="1616409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0A64F-6837-B90F-8DEB-79FA09656F2F}"/>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CA02C20-ADCA-3719-62EC-D4FD566A7B8A}"/>
              </a:ext>
            </a:extLst>
          </p:cNvPr>
          <p:cNvSpPr>
            <a:spLocks noGrp="1"/>
          </p:cNvSpPr>
          <p:nvPr>
            <p:ph idx="1"/>
          </p:nvPr>
        </p:nvSpPr>
        <p:spPr>
          <a:xfrm>
            <a:off x="0" y="1597267"/>
            <a:ext cx="12192000" cy="2148823"/>
          </a:xfrm>
        </p:spPr>
        <p:txBody>
          <a:bodyPr>
            <a:normAutofit/>
          </a:bodyPr>
          <a:lstStyle/>
          <a:p>
            <a:pPr eaLnBrk="1" hangingPunct="1">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5-3 </a:t>
            </a:r>
            <a:r>
              <a:rPr lang="ja-JP" altLang="en-US" sz="1600" dirty="0">
                <a:latin typeface="BIZ UDPゴシック" panose="020B0400000000000000" pitchFamily="50" charset="-128"/>
                <a:ea typeface="BIZ UDPゴシック" panose="020B0400000000000000" pitchFamily="50" charset="-128"/>
              </a:rPr>
              <a:t>「地域の課題解決及び環境保全の同時実現に資する技術シーズの事業化」の実施内容</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地域の課題解決及び環境保全の同時実現に資する技術シーズの事業化」に関する事業プロジェクトに該当する場合は、地域が抱える課題の内容、事業実施することでもたらす効果を具体的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例（１）地域の具体的な課題（防災、過疎、雇用など）が明確化されており、〇〇に関する事業実施することで、</a:t>
            </a:r>
            <a:r>
              <a:rPr lang="en-US" altLang="ja-JP" sz="160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に関する課題解決に寄与する。</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（２）自治体や地域団体との協議・合意形成の計画があり、実証フィールドの場所や協力主体が候補としてあり、〇〇に関する事業実施することで、</a:t>
            </a:r>
            <a:r>
              <a:rPr lang="en-US" altLang="ja-JP" sz="160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に関する課題解決を行う。</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0" name="コンテンツ プレースホルダー 2">
            <a:extLst>
              <a:ext uri="{FF2B5EF4-FFF2-40B4-BE49-F238E27FC236}">
                <a16:creationId xmlns:a16="http://schemas.microsoft.com/office/drawing/2014/main" id="{9D95FBC9-C228-686C-1629-E3EEF22249CB}"/>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2" name="コンテンツ プレースホルダー 2">
            <a:extLst>
              <a:ext uri="{FF2B5EF4-FFF2-40B4-BE49-F238E27FC236}">
                <a16:creationId xmlns:a16="http://schemas.microsoft.com/office/drawing/2014/main" id="{4B1A3E38-7E39-4F5B-71DB-634F3E15B0F7}"/>
              </a:ext>
            </a:extLst>
          </p:cNvPr>
          <p:cNvSpPr txBox="1">
            <a:spLocks/>
          </p:cNvSpPr>
          <p:nvPr/>
        </p:nvSpPr>
        <p:spPr>
          <a:xfrm>
            <a:off x="9834" y="705246"/>
            <a:ext cx="12192000" cy="5926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「事業プロジェクト」が、「地域の課題解決及び環境保全の同時実現に資する技術シーズの事業化」を検討する事業である場合は、記載してください。　該当しない場合は、「該当しない」と記載してください。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B13A3800-218C-6EAA-D61D-4BD2EC844E03}"/>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8</a:t>
            </a:fld>
            <a:endParaRPr kumimoji="1" lang="ja-JP" altLang="en-US" b="1">
              <a:solidFill>
                <a:schemeClr val="tx1"/>
              </a:solidFill>
            </a:endParaRPr>
          </a:p>
        </p:txBody>
      </p:sp>
    </p:spTree>
    <p:extLst>
      <p:ext uri="{BB962C8B-B14F-4D97-AF65-F5344CB8AC3E}">
        <p14:creationId xmlns:p14="http://schemas.microsoft.com/office/powerpoint/2010/main" val="2055694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699A8-E807-383E-7370-72454DC8613F}"/>
            </a:ext>
          </a:extLst>
        </p:cNvPr>
        <p:cNvGrpSpPr/>
        <p:nvPr/>
      </p:nvGrpSpPr>
      <p:grpSpPr>
        <a:xfrm>
          <a:off x="0" y="0"/>
          <a:ext cx="0" cy="0"/>
          <a:chOff x="0" y="0"/>
          <a:chExt cx="0" cy="0"/>
        </a:xfrm>
      </p:grpSpPr>
      <p:sp>
        <p:nvSpPr>
          <p:cNvPr id="8" name="コンテンツ プレースホルダー 2">
            <a:extLst>
              <a:ext uri="{FF2B5EF4-FFF2-40B4-BE49-F238E27FC236}">
                <a16:creationId xmlns:a16="http://schemas.microsoft.com/office/drawing/2014/main" id="{002844F0-AEA7-B692-FC07-0DBE75B5B75E}"/>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9B7C4D4A-2F0C-9B89-7B64-8009B43809F6}"/>
              </a:ext>
            </a:extLst>
          </p:cNvPr>
          <p:cNvSpPr>
            <a:spLocks noGrp="1"/>
          </p:cNvSpPr>
          <p:nvPr>
            <p:ph idx="1"/>
          </p:nvPr>
        </p:nvSpPr>
        <p:spPr>
          <a:xfrm>
            <a:off x="0" y="1178799"/>
            <a:ext cx="12192000" cy="5679201"/>
          </a:xfrm>
        </p:spPr>
        <p:txBody>
          <a:bodyPr>
            <a:normAutofit/>
          </a:bodyPr>
          <a:lstStyle/>
          <a:p>
            <a:pPr eaLnBrk="1" hangingPunct="1">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補助事業における事業目的、実施内容、達成目標</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u="sng" dirty="0">
                <a:solidFill>
                  <a:srgbClr val="FF0000"/>
                </a:solidFill>
                <a:latin typeface="BIZ UDPゴシック" panose="020B0400000000000000" pitchFamily="50" charset="-128"/>
                <a:ea typeface="BIZ UDPゴシック" panose="020B0400000000000000" pitchFamily="50" charset="-128"/>
              </a:rPr>
              <a:t>補助事業（補助金の対象となる事業）を実施することで、どのように環境保全に資するのか明確になるように具体的に記載してください。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endParaRPr lang="en-US" altLang="ja-JP" sz="1600" dirty="0">
              <a:solidFill>
                <a:srgbClr val="0070C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4" name="コンテンツ プレースホルダー 2">
            <a:extLst>
              <a:ext uri="{FF2B5EF4-FFF2-40B4-BE49-F238E27FC236}">
                <a16:creationId xmlns:a16="http://schemas.microsoft.com/office/drawing/2014/main" id="{593CFB30-6D75-EE2E-0C7A-F74E0AD14495}"/>
              </a:ext>
            </a:extLst>
          </p:cNvPr>
          <p:cNvSpPr txBox="1">
            <a:spLocks/>
          </p:cNvSpPr>
          <p:nvPr/>
        </p:nvSpPr>
        <p:spPr>
          <a:xfrm>
            <a:off x="0" y="691436"/>
            <a:ext cx="12192000" cy="5955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「６．補助事業の内容」のスライド枚数は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「補助事業」については、今回の補助事業（補助金の対象となる事業）で実施する内容のみを記載してください。</a:t>
            </a:r>
            <a:endParaRPr lang="ja-JP" altLang="en-US" sz="1600" dirty="0">
              <a:latin typeface="BIZ UDPゴシック" panose="020B0400000000000000" pitchFamily="50" charset="-128"/>
              <a:ea typeface="BIZ UDPゴシック" panose="020B0400000000000000" pitchFamily="50" charset="-128"/>
            </a:endParaRPr>
          </a:p>
        </p:txBody>
      </p:sp>
      <p:graphicFrame>
        <p:nvGraphicFramePr>
          <p:cNvPr id="4" name="表 3">
            <a:extLst>
              <a:ext uri="{FF2B5EF4-FFF2-40B4-BE49-F238E27FC236}">
                <a16:creationId xmlns:a16="http://schemas.microsoft.com/office/drawing/2014/main" id="{D10C13E3-DC76-2F5C-1D95-3206B407F81C}"/>
              </a:ext>
            </a:extLst>
          </p:cNvPr>
          <p:cNvGraphicFramePr>
            <a:graphicFrameLocks noGrp="1"/>
          </p:cNvGraphicFramePr>
          <p:nvPr>
            <p:extLst>
              <p:ext uri="{D42A27DB-BD31-4B8C-83A1-F6EECF244321}">
                <p14:modId xmlns:p14="http://schemas.microsoft.com/office/powerpoint/2010/main" val="898625572"/>
              </p:ext>
            </p:extLst>
          </p:nvPr>
        </p:nvGraphicFramePr>
        <p:xfrm>
          <a:off x="167145" y="1978387"/>
          <a:ext cx="11621729" cy="4727212"/>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264840">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829747">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～するため。</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1125504">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～を実施する。</a:t>
                      </a: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2507121">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〇〇〇を、〇〇〇の測定条件において、〇〇〇の数値を達成する。</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sp>
        <p:nvSpPr>
          <p:cNvPr id="5" name="スライド番号プレースホルダー 2">
            <a:extLst>
              <a:ext uri="{FF2B5EF4-FFF2-40B4-BE49-F238E27FC236}">
                <a16:creationId xmlns:a16="http://schemas.microsoft.com/office/drawing/2014/main" id="{B514F54C-E355-24A8-BF36-F7812CCFDFBF}"/>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9</a:t>
            </a:fld>
            <a:endParaRPr kumimoji="1" lang="ja-JP" altLang="en-US" b="1" dirty="0">
              <a:solidFill>
                <a:schemeClr val="tx1"/>
              </a:solidFill>
            </a:endParaRPr>
          </a:p>
        </p:txBody>
      </p:sp>
    </p:spTree>
    <p:extLst>
      <p:ext uri="{BB962C8B-B14F-4D97-AF65-F5344CB8AC3E}">
        <p14:creationId xmlns:p14="http://schemas.microsoft.com/office/powerpoint/2010/main" val="387008751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3774</Words>
  <Application>Microsoft Office PowerPoint</Application>
  <PresentationFormat>ワイド画面</PresentationFormat>
  <Paragraphs>537</Paragraphs>
  <Slides>15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15</vt:i4>
      </vt:variant>
    </vt:vector>
  </HeadingPairs>
  <TitlesOfParts>
    <vt:vector size="21" baseType="lpstr">
      <vt:lpstr>BIZ UDPゴシック</vt:lpstr>
      <vt:lpstr>游ゴシック</vt:lpstr>
      <vt:lpstr>游ゴシック Light</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2026-05-01T09:47:14Z</dcterms:created>
  <dcterms:modified xsi:type="dcterms:W3CDTF">2026-05-01T09:47:23Z</dcterms:modified>
</cp:coreProperties>
</file>