
<file path=[Content_Types].xml><?xml version="1.0" encoding="utf-8"?>
<Types xmlns="http://schemas.openxmlformats.org/package/2006/content-types">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authors.xml" ContentType="application/vnd.ms-powerpoint.authors+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removePersonalInfoOnSave="1" saveSubsetFonts="1">
  <p:sldMasterIdLst>
    <p:sldMasterId id="2147483648" r:id="rId1"/>
  </p:sldMasterIdLst>
  <p:notesMasterIdLst>
    <p:notesMasterId r:id="rId19"/>
  </p:notesMasterIdLst>
  <p:sldIdLst>
    <p:sldId id="257" r:id="rId2"/>
    <p:sldId id="289" r:id="rId3"/>
    <p:sldId id="290" r:id="rId4"/>
    <p:sldId id="266" r:id="rId5"/>
    <p:sldId id="280" r:id="rId6"/>
    <p:sldId id="258" r:id="rId7"/>
    <p:sldId id="274" r:id="rId8"/>
    <p:sldId id="288" r:id="rId9"/>
    <p:sldId id="286" r:id="rId10"/>
    <p:sldId id="287" r:id="rId11"/>
    <p:sldId id="267" r:id="rId12"/>
    <p:sldId id="291" r:id="rId13"/>
    <p:sldId id="261" r:id="rId14"/>
    <p:sldId id="277" r:id="rId15"/>
    <p:sldId id="269" r:id="rId16"/>
    <p:sldId id="278" r:id="rId17"/>
    <p:sldId id="281" r:id="rId18"/>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authors.xml><?xml version="1.0" encoding="utf-8"?>
<p188:authorLst xmlns:a="http://schemas.openxmlformats.org/drawingml/2006/main" xmlns:r="http://schemas.openxmlformats.org/officeDocument/2006/relationships" xmlns:p188="http://schemas.microsoft.com/office/powerpoint/2018/8/main">
  <p188:author id="{00000000-0000-0000-0000-000000000000}" name="作成者" initials="A" userId="Author" providerId="AD"/>
</p188:authorLst>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p:restoredLeft sz="19279" autoAdjust="0"/>
    <p:restoredTop sz="94424" autoAdjust="0"/>
  </p:normalViewPr>
  <p:slideViewPr>
    <p:cSldViewPr snapToGrid="0">
      <p:cViewPr varScale="1">
        <p:scale>
          <a:sx n="100" d="100"/>
          <a:sy n="100" d="100"/>
        </p:scale>
        <p:origin x="744" y="72"/>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3" Type="http://schemas.openxmlformats.org/officeDocument/2006/relationships/slide" Target="slides/slide2.xml"/><Relationship Id="rId21" Type="http://schemas.openxmlformats.org/officeDocument/2006/relationships/viewProps" Target="viewProps.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presProps" Target="presProp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microsoft.com/office/2018/10/relationships/authors" Target="author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tableStyles" Target="tableStyles.xml"/><Relationship Id="rId10" Type="http://schemas.openxmlformats.org/officeDocument/2006/relationships/slide" Target="slides/slide9.xml"/><Relationship Id="rId19" Type="http://schemas.openxmlformats.org/officeDocument/2006/relationships/notesMaster" Target="notesMasters/notesMaster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0D9174DB-8B74-4EE1-9AF9-986DCA5CF8D5}" type="datetimeFigureOut">
              <a:rPr kumimoji="1" lang="ja-JP" altLang="en-US" smtClean="0"/>
              <a:t>2026/5/8</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BBBCC8D4-951E-4993-AFDA-E965382B2CC9}" type="slidenum">
              <a:rPr kumimoji="1" lang="ja-JP" altLang="en-US" smtClean="0"/>
              <a:t>‹#›</a:t>
            </a:fld>
            <a:endParaRPr kumimoji="1" lang="ja-JP" altLang="en-US"/>
          </a:p>
        </p:txBody>
      </p:sp>
    </p:spTree>
    <p:extLst>
      <p:ext uri="{BB962C8B-B14F-4D97-AF65-F5344CB8AC3E}">
        <p14:creationId xmlns:p14="http://schemas.microsoft.com/office/powerpoint/2010/main" val="4196009056"/>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dirty="0"/>
          </a:p>
        </p:txBody>
      </p:sp>
      <p:sp>
        <p:nvSpPr>
          <p:cNvPr id="4" name="スライド番号プレースホルダー 3"/>
          <p:cNvSpPr>
            <a:spLocks noGrp="1"/>
          </p:cNvSpPr>
          <p:nvPr>
            <p:ph type="sldNum" sz="quarter" idx="5"/>
          </p:nvPr>
        </p:nvSpPr>
        <p:spPr/>
        <p:txBody>
          <a:bodyPr/>
          <a:lstStyle/>
          <a:p>
            <a:fld id="{BBBCC8D4-951E-4993-AFDA-E965382B2CC9}" type="slidenum">
              <a:rPr kumimoji="1" lang="ja-JP" altLang="en-US" smtClean="0"/>
              <a:t>17</a:t>
            </a:fld>
            <a:endParaRPr kumimoji="1" lang="ja-JP" altLang="en-US"/>
          </a:p>
        </p:txBody>
      </p:sp>
    </p:spTree>
    <p:extLst>
      <p:ext uri="{BB962C8B-B14F-4D97-AF65-F5344CB8AC3E}">
        <p14:creationId xmlns:p14="http://schemas.microsoft.com/office/powerpoint/2010/main" val="108952872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0217C986-C205-CD5B-0539-46B777782593}"/>
              </a:ext>
            </a:extLst>
          </p:cNvPr>
          <p:cNvSpPr>
            <a:spLocks noGrp="1"/>
          </p:cNvSpPr>
          <p:nvPr>
            <p:ph type="ctrTitle"/>
          </p:nvPr>
        </p:nvSpPr>
        <p:spPr>
          <a:xfrm>
            <a:off x="1524000" y="1122363"/>
            <a:ext cx="9144000" cy="2387600"/>
          </a:xfrm>
        </p:spPr>
        <p:txBody>
          <a:bodyPr anchor="b"/>
          <a:lstStyle>
            <a:lvl1pPr algn="ctr">
              <a:defRPr sz="6000"/>
            </a:lvl1pPr>
          </a:lstStyle>
          <a:p>
            <a:r>
              <a:rPr kumimoji="1" lang="ja-JP" altLang="en-US"/>
              <a:t>マスター タイトルの書式設定</a:t>
            </a:r>
          </a:p>
        </p:txBody>
      </p:sp>
      <p:sp>
        <p:nvSpPr>
          <p:cNvPr id="3" name="字幕 2">
            <a:extLst>
              <a:ext uri="{FF2B5EF4-FFF2-40B4-BE49-F238E27FC236}">
                <a16:creationId xmlns:a16="http://schemas.microsoft.com/office/drawing/2014/main" id="{21BD5535-20EF-C3E1-BD67-0D2636D5D58E}"/>
              </a:ext>
            </a:extLst>
          </p:cNvPr>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kumimoji="1" lang="ja-JP" altLang="en-US"/>
              <a:t>マスター サブタイトルの書式設定</a:t>
            </a:r>
          </a:p>
        </p:txBody>
      </p:sp>
      <p:sp>
        <p:nvSpPr>
          <p:cNvPr id="4" name="日付プレースホルダー 3">
            <a:extLst>
              <a:ext uri="{FF2B5EF4-FFF2-40B4-BE49-F238E27FC236}">
                <a16:creationId xmlns:a16="http://schemas.microsoft.com/office/drawing/2014/main" id="{21C2D9F8-39D2-1FE7-AB47-B13A3B48C28D}"/>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28344480-FE53-F9C7-DE5A-3A8DA64271F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0A5A025-6803-294C-12A5-ABA925691D01}"/>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607046164"/>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71EFD35A-7572-4F03-865D-44FA62190708}"/>
              </a:ext>
            </a:extLst>
          </p:cNvPr>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C5C088F6-EEA8-E694-C2D5-2DEE9EED5789}"/>
              </a:ext>
            </a:extLst>
          </p:cNvPr>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4F6DD8DE-7E4C-BB27-8BC3-8B1AEC85FF16}"/>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2B9FC50F-CBA3-B5C6-FAC0-1282057D0836}"/>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E08D594-F2E3-5848-418C-44DFFDF2834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6630778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a:extLst>
              <a:ext uri="{FF2B5EF4-FFF2-40B4-BE49-F238E27FC236}">
                <a16:creationId xmlns:a16="http://schemas.microsoft.com/office/drawing/2014/main" id="{6D1B74F1-2104-8E61-CC2A-6AEE984EEC73}"/>
              </a:ext>
            </a:extLst>
          </p:cNvPr>
          <p:cNvSpPr>
            <a:spLocks noGrp="1"/>
          </p:cNvSpPr>
          <p:nvPr>
            <p:ph type="title" orient="vert"/>
          </p:nvPr>
        </p:nvSpPr>
        <p:spPr>
          <a:xfrm>
            <a:off x="8724900" y="365125"/>
            <a:ext cx="2628900" cy="5811838"/>
          </a:xfrm>
        </p:spPr>
        <p:txBody>
          <a:bodyPr vert="eaVert"/>
          <a:lstStyle/>
          <a:p>
            <a:r>
              <a:rPr kumimoji="1" lang="ja-JP" altLang="en-US"/>
              <a:t>マスター タイトルの書式設定</a:t>
            </a:r>
          </a:p>
        </p:txBody>
      </p:sp>
      <p:sp>
        <p:nvSpPr>
          <p:cNvPr id="3" name="縦書きテキスト プレースホルダー 2">
            <a:extLst>
              <a:ext uri="{FF2B5EF4-FFF2-40B4-BE49-F238E27FC236}">
                <a16:creationId xmlns:a16="http://schemas.microsoft.com/office/drawing/2014/main" id="{6984E093-B430-3AD3-E54F-129DFB3D0AC8}"/>
              </a:ext>
            </a:extLst>
          </p:cNvPr>
          <p:cNvSpPr>
            <a:spLocks noGrp="1"/>
          </p:cNvSpPr>
          <p:nvPr>
            <p:ph type="body" orient="vert" idx="1"/>
          </p:nvPr>
        </p:nvSpPr>
        <p:spPr>
          <a:xfrm>
            <a:off x="838200" y="365125"/>
            <a:ext cx="7734300" cy="5811838"/>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A0B012EF-9CD4-CD92-4AEB-211F07959933}"/>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C5BD79B3-6411-6394-38D5-F40EA3D3FC30}"/>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A1AAB4CC-5C27-B6BD-D906-4858181207C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9002984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D76C6B6F-1586-A5DF-28FB-9F563AA01F59}"/>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2451DDCE-A317-6670-DB22-07ABEFB91591}"/>
              </a:ext>
            </a:extLst>
          </p:cNvPr>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1DF99B23-06C1-DEFC-8F01-78299D006347}"/>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933D288F-DBC2-84C4-C346-62B573871847}"/>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25B8180E-AF0E-B70D-5CBD-5C2DDA7243FC}"/>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787706181"/>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B649D69-14A8-7EB8-245F-1C6C80715217}"/>
              </a:ext>
            </a:extLst>
          </p:cNvPr>
          <p:cNvSpPr>
            <a:spLocks noGrp="1"/>
          </p:cNvSpPr>
          <p:nvPr>
            <p:ph type="title"/>
          </p:nvPr>
        </p:nvSpPr>
        <p:spPr>
          <a:xfrm>
            <a:off x="831850" y="1709738"/>
            <a:ext cx="10515600" cy="2852737"/>
          </a:xfrm>
        </p:spPr>
        <p:txBody>
          <a:bodyPr anchor="b"/>
          <a:lstStyle>
            <a:lvl1pPr>
              <a:defRPr sz="6000"/>
            </a:lvl1p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C3BB0A07-A347-4D7B-908E-4B0050CC4E60}"/>
              </a:ext>
            </a:extLst>
          </p:cNvPr>
          <p:cNvSpPr>
            <a:spLocks noGrp="1"/>
          </p:cNvSpPr>
          <p:nvPr>
            <p:ph type="body" idx="1"/>
          </p:nvPr>
        </p:nvSpPr>
        <p:spPr>
          <a:xfrm>
            <a:off x="831850" y="4589463"/>
            <a:ext cx="10515600" cy="1500187"/>
          </a:xfrm>
        </p:spPr>
        <p:txBody>
          <a:bodyPr/>
          <a:lstStyle>
            <a:lvl1pPr marL="0" indent="0">
              <a:buNone/>
              <a:defRPr sz="2400">
                <a:solidFill>
                  <a:schemeClr val="tx1">
                    <a:tint val="82000"/>
                  </a:schemeClr>
                </a:solidFill>
              </a:defRPr>
            </a:lvl1pPr>
            <a:lvl2pPr marL="457200" indent="0">
              <a:buNone/>
              <a:defRPr sz="2000">
                <a:solidFill>
                  <a:schemeClr val="tx1">
                    <a:tint val="82000"/>
                  </a:schemeClr>
                </a:solidFill>
              </a:defRPr>
            </a:lvl2pPr>
            <a:lvl3pPr marL="914400" indent="0">
              <a:buNone/>
              <a:defRPr sz="1800">
                <a:solidFill>
                  <a:schemeClr val="tx1">
                    <a:tint val="82000"/>
                  </a:schemeClr>
                </a:solidFill>
              </a:defRPr>
            </a:lvl3pPr>
            <a:lvl4pPr marL="1371600" indent="0">
              <a:buNone/>
              <a:defRPr sz="1600">
                <a:solidFill>
                  <a:schemeClr val="tx1">
                    <a:tint val="82000"/>
                  </a:schemeClr>
                </a:solidFill>
              </a:defRPr>
            </a:lvl4pPr>
            <a:lvl5pPr marL="1828800" indent="0">
              <a:buNone/>
              <a:defRPr sz="1600">
                <a:solidFill>
                  <a:schemeClr val="tx1">
                    <a:tint val="82000"/>
                  </a:schemeClr>
                </a:solidFill>
              </a:defRPr>
            </a:lvl5pPr>
            <a:lvl6pPr marL="2286000" indent="0">
              <a:buNone/>
              <a:defRPr sz="1600">
                <a:solidFill>
                  <a:schemeClr val="tx1">
                    <a:tint val="82000"/>
                  </a:schemeClr>
                </a:solidFill>
              </a:defRPr>
            </a:lvl6pPr>
            <a:lvl7pPr marL="2743200" indent="0">
              <a:buNone/>
              <a:defRPr sz="1600">
                <a:solidFill>
                  <a:schemeClr val="tx1">
                    <a:tint val="82000"/>
                  </a:schemeClr>
                </a:solidFill>
              </a:defRPr>
            </a:lvl7pPr>
            <a:lvl8pPr marL="3200400" indent="0">
              <a:buNone/>
              <a:defRPr sz="1600">
                <a:solidFill>
                  <a:schemeClr val="tx1">
                    <a:tint val="82000"/>
                  </a:schemeClr>
                </a:solidFill>
              </a:defRPr>
            </a:lvl8pPr>
            <a:lvl9pPr marL="3657600" indent="0">
              <a:buNone/>
              <a:defRPr sz="1600">
                <a:solidFill>
                  <a:schemeClr val="tx1">
                    <a:tint val="82000"/>
                  </a:schemeClr>
                </a:solidFill>
              </a:defRPr>
            </a:lvl9pPr>
          </a:lstStyle>
          <a:p>
            <a:pPr lvl="0"/>
            <a:r>
              <a:rPr kumimoji="1" lang="ja-JP" altLang="en-US"/>
              <a:t>マスター テキストの書式設定</a:t>
            </a:r>
          </a:p>
        </p:txBody>
      </p:sp>
      <p:sp>
        <p:nvSpPr>
          <p:cNvPr id="4" name="日付プレースホルダー 3">
            <a:extLst>
              <a:ext uri="{FF2B5EF4-FFF2-40B4-BE49-F238E27FC236}">
                <a16:creationId xmlns:a16="http://schemas.microsoft.com/office/drawing/2014/main" id="{FA87B77C-3D77-1318-3C7B-633E7BFE939E}"/>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4E762C5A-C6A1-9E67-2A71-805A4820154B}"/>
              </a:ext>
            </a:extLst>
          </p:cNvPr>
          <p:cNvSpPr>
            <a:spLocks noGrp="1"/>
          </p:cNvSpPr>
          <p:nvPr>
            <p:ph type="ftr" sz="quarter" idx="11"/>
          </p:nvPr>
        </p:nvSpPr>
        <p:spPr/>
        <p:txBody>
          <a:bodyPr/>
          <a:lstStyle/>
          <a:p>
            <a:endParaRPr kumimoji="1" lang="ja-JP" altLang="en-US"/>
          </a:p>
        </p:txBody>
      </p:sp>
      <p:sp>
        <p:nvSpPr>
          <p:cNvPr id="6" name="スライド番号プレースホルダー 5">
            <a:extLst>
              <a:ext uri="{FF2B5EF4-FFF2-40B4-BE49-F238E27FC236}">
                <a16:creationId xmlns:a16="http://schemas.microsoft.com/office/drawing/2014/main" id="{020A4BB7-52C5-48E4-3BE5-FAC455A0B60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227958276"/>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B183A546-044B-3B2D-619F-745A1DC236CB}"/>
              </a:ext>
            </a:extLst>
          </p:cNvPr>
          <p:cNvSpPr>
            <a:spLocks noGrp="1"/>
          </p:cNvSpPr>
          <p:nvPr>
            <p:ph type="title"/>
          </p:nvPr>
        </p:nvSpPr>
        <p:spPr/>
        <p:txBody>
          <a:body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B829837A-C64E-7D71-D271-EDC09BD9E13B}"/>
              </a:ext>
            </a:extLst>
          </p:cNvPr>
          <p:cNvSpPr>
            <a:spLocks noGrp="1"/>
          </p:cNvSpPr>
          <p:nvPr>
            <p:ph sz="half" idx="1"/>
          </p:nvPr>
        </p:nvSpPr>
        <p:spPr>
          <a:xfrm>
            <a:off x="838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a:extLst>
              <a:ext uri="{FF2B5EF4-FFF2-40B4-BE49-F238E27FC236}">
                <a16:creationId xmlns:a16="http://schemas.microsoft.com/office/drawing/2014/main" id="{C841481D-AABB-BA98-092B-596C51574A19}"/>
              </a:ext>
            </a:extLst>
          </p:cNvPr>
          <p:cNvSpPr>
            <a:spLocks noGrp="1"/>
          </p:cNvSpPr>
          <p:nvPr>
            <p:ph sz="half" idx="2"/>
          </p:nvPr>
        </p:nvSpPr>
        <p:spPr>
          <a:xfrm>
            <a:off x="6172200" y="1825625"/>
            <a:ext cx="5181600" cy="435133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a:extLst>
              <a:ext uri="{FF2B5EF4-FFF2-40B4-BE49-F238E27FC236}">
                <a16:creationId xmlns:a16="http://schemas.microsoft.com/office/drawing/2014/main" id="{E3D38EB3-7DBD-AA8B-EF5A-9CCE9FC9997B}"/>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6539DABD-E3AA-0E7B-7629-1347A17A2532}"/>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8AA242DC-78E6-27E3-C451-C6224747E1D2}"/>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90909836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CFFDCA35-8339-FF83-573A-93A8BA4ACF6C}"/>
              </a:ext>
            </a:extLst>
          </p:cNvPr>
          <p:cNvSpPr>
            <a:spLocks noGrp="1"/>
          </p:cNvSpPr>
          <p:nvPr>
            <p:ph type="title"/>
          </p:nvPr>
        </p:nvSpPr>
        <p:spPr>
          <a:xfrm>
            <a:off x="839788" y="365125"/>
            <a:ext cx="10515600" cy="1325563"/>
          </a:xfrm>
        </p:spPr>
        <p:txBody>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DFEC24DA-7E7A-D06A-0795-9DC354BDD1A6}"/>
              </a:ext>
            </a:extLst>
          </p:cNvPr>
          <p:cNvSpPr>
            <a:spLocks noGrp="1"/>
          </p:cNvSpPr>
          <p:nvPr>
            <p:ph type="body" idx="1"/>
          </p:nvPr>
        </p:nvSpPr>
        <p:spPr>
          <a:xfrm>
            <a:off x="839788" y="1681163"/>
            <a:ext cx="515778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a:extLst>
              <a:ext uri="{FF2B5EF4-FFF2-40B4-BE49-F238E27FC236}">
                <a16:creationId xmlns:a16="http://schemas.microsoft.com/office/drawing/2014/main" id="{D0B9307B-6A32-42FD-DA30-6AAEA7066E7A}"/>
              </a:ext>
            </a:extLst>
          </p:cNvPr>
          <p:cNvSpPr>
            <a:spLocks noGrp="1"/>
          </p:cNvSpPr>
          <p:nvPr>
            <p:ph sz="half" idx="2"/>
          </p:nvPr>
        </p:nvSpPr>
        <p:spPr>
          <a:xfrm>
            <a:off x="839788" y="2505075"/>
            <a:ext cx="5157787"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a:extLst>
              <a:ext uri="{FF2B5EF4-FFF2-40B4-BE49-F238E27FC236}">
                <a16:creationId xmlns:a16="http://schemas.microsoft.com/office/drawing/2014/main" id="{24B97A26-DE22-B8C0-34E0-D4C35C4F9BE7}"/>
              </a:ext>
            </a:extLst>
          </p:cNvPr>
          <p:cNvSpPr>
            <a:spLocks noGrp="1"/>
          </p:cNvSpPr>
          <p:nvPr>
            <p:ph type="body" sz="quarter" idx="3"/>
          </p:nvPr>
        </p:nvSpPr>
        <p:spPr>
          <a:xfrm>
            <a:off x="6172200" y="1681163"/>
            <a:ext cx="51831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a:extLst>
              <a:ext uri="{FF2B5EF4-FFF2-40B4-BE49-F238E27FC236}">
                <a16:creationId xmlns:a16="http://schemas.microsoft.com/office/drawing/2014/main" id="{2AFA7A6E-8461-D4F9-3A33-5F9DF93D8773}"/>
              </a:ext>
            </a:extLst>
          </p:cNvPr>
          <p:cNvSpPr>
            <a:spLocks noGrp="1"/>
          </p:cNvSpPr>
          <p:nvPr>
            <p:ph sz="quarter" idx="4"/>
          </p:nvPr>
        </p:nvSpPr>
        <p:spPr>
          <a:xfrm>
            <a:off x="6172200" y="2505075"/>
            <a:ext cx="5183188" cy="3684588"/>
          </a:xfrm>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a:extLst>
              <a:ext uri="{FF2B5EF4-FFF2-40B4-BE49-F238E27FC236}">
                <a16:creationId xmlns:a16="http://schemas.microsoft.com/office/drawing/2014/main" id="{610E4E40-B1F2-BD3C-C346-569651CC68D8}"/>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8" name="フッター プレースホルダー 7">
            <a:extLst>
              <a:ext uri="{FF2B5EF4-FFF2-40B4-BE49-F238E27FC236}">
                <a16:creationId xmlns:a16="http://schemas.microsoft.com/office/drawing/2014/main" id="{2210E882-5C91-AF6F-70B6-CC1C1104D582}"/>
              </a:ext>
            </a:extLst>
          </p:cNvPr>
          <p:cNvSpPr>
            <a:spLocks noGrp="1"/>
          </p:cNvSpPr>
          <p:nvPr>
            <p:ph type="ftr" sz="quarter" idx="11"/>
          </p:nvPr>
        </p:nvSpPr>
        <p:spPr/>
        <p:txBody>
          <a:bodyPr/>
          <a:lstStyle/>
          <a:p>
            <a:endParaRPr kumimoji="1" lang="ja-JP" altLang="en-US"/>
          </a:p>
        </p:txBody>
      </p:sp>
      <p:sp>
        <p:nvSpPr>
          <p:cNvPr id="9" name="スライド番号プレースホルダー 8">
            <a:extLst>
              <a:ext uri="{FF2B5EF4-FFF2-40B4-BE49-F238E27FC236}">
                <a16:creationId xmlns:a16="http://schemas.microsoft.com/office/drawing/2014/main" id="{6DBF6BB8-7278-A718-F169-F50B9D17E82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240693733"/>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64850BD1-C676-4999-4863-1A129AD2AF8C}"/>
              </a:ext>
            </a:extLst>
          </p:cNvPr>
          <p:cNvSpPr>
            <a:spLocks noGrp="1"/>
          </p:cNvSpPr>
          <p:nvPr>
            <p:ph type="title"/>
          </p:nvPr>
        </p:nvSpPr>
        <p:spPr/>
        <p:txBody>
          <a:bodyPr/>
          <a:lstStyle/>
          <a:p>
            <a:r>
              <a:rPr kumimoji="1" lang="ja-JP" altLang="en-US"/>
              <a:t>マスター タイトルの書式設定</a:t>
            </a:r>
          </a:p>
        </p:txBody>
      </p:sp>
      <p:sp>
        <p:nvSpPr>
          <p:cNvPr id="3" name="日付プレースホルダー 2">
            <a:extLst>
              <a:ext uri="{FF2B5EF4-FFF2-40B4-BE49-F238E27FC236}">
                <a16:creationId xmlns:a16="http://schemas.microsoft.com/office/drawing/2014/main" id="{07C7B057-6D12-7944-5BA0-E735C0D14112}"/>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4" name="フッター プレースホルダー 3">
            <a:extLst>
              <a:ext uri="{FF2B5EF4-FFF2-40B4-BE49-F238E27FC236}">
                <a16:creationId xmlns:a16="http://schemas.microsoft.com/office/drawing/2014/main" id="{2641BF27-5B01-5EC8-37ED-3C46383AFB1D}"/>
              </a:ext>
            </a:extLst>
          </p:cNvPr>
          <p:cNvSpPr>
            <a:spLocks noGrp="1"/>
          </p:cNvSpPr>
          <p:nvPr>
            <p:ph type="ftr" sz="quarter" idx="11"/>
          </p:nvPr>
        </p:nvSpPr>
        <p:spPr/>
        <p:txBody>
          <a:bodyPr/>
          <a:lstStyle/>
          <a:p>
            <a:endParaRPr kumimoji="1" lang="ja-JP" altLang="en-US"/>
          </a:p>
        </p:txBody>
      </p:sp>
      <p:sp>
        <p:nvSpPr>
          <p:cNvPr id="5" name="スライド番号プレースホルダー 4">
            <a:extLst>
              <a:ext uri="{FF2B5EF4-FFF2-40B4-BE49-F238E27FC236}">
                <a16:creationId xmlns:a16="http://schemas.microsoft.com/office/drawing/2014/main" id="{12EBF892-72B1-B992-9EC5-1B5793F65839}"/>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99232343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a:extLst>
              <a:ext uri="{FF2B5EF4-FFF2-40B4-BE49-F238E27FC236}">
                <a16:creationId xmlns:a16="http://schemas.microsoft.com/office/drawing/2014/main" id="{68D2D1A8-25AD-632A-D391-A454A2F791CA}"/>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3" name="フッター プレースホルダー 2">
            <a:extLst>
              <a:ext uri="{FF2B5EF4-FFF2-40B4-BE49-F238E27FC236}">
                <a16:creationId xmlns:a16="http://schemas.microsoft.com/office/drawing/2014/main" id="{E8310E64-1D7C-666D-2F24-E899991F4EC4}"/>
              </a:ext>
            </a:extLst>
          </p:cNvPr>
          <p:cNvSpPr>
            <a:spLocks noGrp="1"/>
          </p:cNvSpPr>
          <p:nvPr>
            <p:ph type="ftr" sz="quarter" idx="11"/>
          </p:nvPr>
        </p:nvSpPr>
        <p:spPr/>
        <p:txBody>
          <a:bodyPr/>
          <a:lstStyle/>
          <a:p>
            <a:endParaRPr kumimoji="1" lang="ja-JP" altLang="en-US"/>
          </a:p>
        </p:txBody>
      </p:sp>
      <p:sp>
        <p:nvSpPr>
          <p:cNvPr id="4" name="スライド番号プレースホルダー 3">
            <a:extLst>
              <a:ext uri="{FF2B5EF4-FFF2-40B4-BE49-F238E27FC236}">
                <a16:creationId xmlns:a16="http://schemas.microsoft.com/office/drawing/2014/main" id="{F9CFC981-A69D-A092-7887-26F8C86A8824}"/>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3884347949"/>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1593EA9D-FA0E-41FA-0836-7C5BCDC41023}"/>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コンテンツ プレースホルダー 2">
            <a:extLst>
              <a:ext uri="{FF2B5EF4-FFF2-40B4-BE49-F238E27FC236}">
                <a16:creationId xmlns:a16="http://schemas.microsoft.com/office/drawing/2014/main" id="{A592DB51-D274-E58C-626D-85692B68E1C7}"/>
              </a:ext>
            </a:extLst>
          </p:cNvPr>
          <p:cNvSpPr>
            <a:spLocks noGrp="1"/>
          </p:cNvSpPr>
          <p:nvPr>
            <p:ph idx="1"/>
          </p:nvPr>
        </p:nvSpPr>
        <p:spPr>
          <a:xfrm>
            <a:off x="5183188" y="987425"/>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a:extLst>
              <a:ext uri="{FF2B5EF4-FFF2-40B4-BE49-F238E27FC236}">
                <a16:creationId xmlns:a16="http://schemas.microsoft.com/office/drawing/2014/main" id="{E171EC93-F40C-DC18-B488-481B604DF8DE}"/>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816E4362-F183-F3D0-3801-2F428B3201AF}"/>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44A9DD5D-F96A-B321-BF29-0687A9E3FF44}"/>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FB452911-EB52-79A0-CDE4-3EF0141645FD}"/>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193543348"/>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a:extLst>
              <a:ext uri="{FF2B5EF4-FFF2-40B4-BE49-F238E27FC236}">
                <a16:creationId xmlns:a16="http://schemas.microsoft.com/office/drawing/2014/main" id="{42C4B952-A6CE-71E3-62BA-F77A15FF4119}"/>
              </a:ext>
            </a:extLst>
          </p:cNvPr>
          <p:cNvSpPr>
            <a:spLocks noGrp="1"/>
          </p:cNvSpPr>
          <p:nvPr>
            <p:ph type="title"/>
          </p:nvPr>
        </p:nvSpPr>
        <p:spPr>
          <a:xfrm>
            <a:off x="839788" y="457200"/>
            <a:ext cx="3932237" cy="1600200"/>
          </a:xfrm>
        </p:spPr>
        <p:txBody>
          <a:bodyPr anchor="b"/>
          <a:lstStyle>
            <a:lvl1pPr>
              <a:defRPr sz="3200"/>
            </a:lvl1pPr>
          </a:lstStyle>
          <a:p>
            <a:r>
              <a:rPr kumimoji="1" lang="ja-JP" altLang="en-US"/>
              <a:t>マスター タイトルの書式設定</a:t>
            </a:r>
          </a:p>
        </p:txBody>
      </p:sp>
      <p:sp>
        <p:nvSpPr>
          <p:cNvPr id="3" name="図プレースホルダー 2">
            <a:extLst>
              <a:ext uri="{FF2B5EF4-FFF2-40B4-BE49-F238E27FC236}">
                <a16:creationId xmlns:a16="http://schemas.microsoft.com/office/drawing/2014/main" id="{79B86704-D6B6-39F2-71F2-3703F6C410B6}"/>
              </a:ext>
            </a:extLst>
          </p:cNvPr>
          <p:cNvSpPr>
            <a:spLocks noGrp="1"/>
          </p:cNvSpPr>
          <p:nvPr>
            <p:ph type="pic" idx="1"/>
          </p:nvPr>
        </p:nvSpPr>
        <p:spPr>
          <a:xfrm>
            <a:off x="5183188" y="987425"/>
            <a:ext cx="617220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a:extLst>
              <a:ext uri="{FF2B5EF4-FFF2-40B4-BE49-F238E27FC236}">
                <a16:creationId xmlns:a16="http://schemas.microsoft.com/office/drawing/2014/main" id="{FFECD816-580E-2118-427D-0B280D2EC630}"/>
              </a:ext>
            </a:extLst>
          </p:cNvPr>
          <p:cNvSpPr>
            <a:spLocks noGrp="1"/>
          </p:cNvSpPr>
          <p:nvPr>
            <p:ph type="body" sz="half" idx="2"/>
          </p:nvPr>
        </p:nvSpPr>
        <p:spPr>
          <a:xfrm>
            <a:off x="839788" y="2057400"/>
            <a:ext cx="3932237"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kumimoji="1" lang="ja-JP" altLang="en-US"/>
              <a:t>マスター テキストの書式設定</a:t>
            </a:r>
          </a:p>
        </p:txBody>
      </p:sp>
      <p:sp>
        <p:nvSpPr>
          <p:cNvPr id="5" name="日付プレースホルダー 4">
            <a:extLst>
              <a:ext uri="{FF2B5EF4-FFF2-40B4-BE49-F238E27FC236}">
                <a16:creationId xmlns:a16="http://schemas.microsoft.com/office/drawing/2014/main" id="{9471061E-B5AD-F551-2C3B-62D9B1D4C18F}"/>
              </a:ext>
            </a:extLst>
          </p:cNvPr>
          <p:cNvSpPr>
            <a:spLocks noGrp="1"/>
          </p:cNvSpPr>
          <p:nvPr>
            <p:ph type="dt" sz="half" idx="10"/>
          </p:nvPr>
        </p:nvSpPr>
        <p:spPr/>
        <p:txBody>
          <a:bodyPr/>
          <a:lstStyle/>
          <a:p>
            <a:fld id="{80667B4A-7D94-4922-8E90-FFAD1D33F07D}" type="datetimeFigureOut">
              <a:rPr kumimoji="1" lang="ja-JP" altLang="en-US" smtClean="0"/>
              <a:t>2026/5/8</a:t>
            </a:fld>
            <a:endParaRPr kumimoji="1" lang="ja-JP" altLang="en-US"/>
          </a:p>
        </p:txBody>
      </p:sp>
      <p:sp>
        <p:nvSpPr>
          <p:cNvPr id="6" name="フッター プレースホルダー 5">
            <a:extLst>
              <a:ext uri="{FF2B5EF4-FFF2-40B4-BE49-F238E27FC236}">
                <a16:creationId xmlns:a16="http://schemas.microsoft.com/office/drawing/2014/main" id="{C7A6645B-240B-D06B-57F6-997F2BD63188}"/>
              </a:ext>
            </a:extLst>
          </p:cNvPr>
          <p:cNvSpPr>
            <a:spLocks noGrp="1"/>
          </p:cNvSpPr>
          <p:nvPr>
            <p:ph type="ftr" sz="quarter" idx="11"/>
          </p:nvPr>
        </p:nvSpPr>
        <p:spPr/>
        <p:txBody>
          <a:bodyPr/>
          <a:lstStyle/>
          <a:p>
            <a:endParaRPr kumimoji="1" lang="ja-JP" altLang="en-US"/>
          </a:p>
        </p:txBody>
      </p:sp>
      <p:sp>
        <p:nvSpPr>
          <p:cNvPr id="7" name="スライド番号プレースホルダー 6">
            <a:extLst>
              <a:ext uri="{FF2B5EF4-FFF2-40B4-BE49-F238E27FC236}">
                <a16:creationId xmlns:a16="http://schemas.microsoft.com/office/drawing/2014/main" id="{1A74C54B-4C5C-9EE6-C0FB-528D4DB286D3}"/>
              </a:ext>
            </a:extLst>
          </p:cNvPr>
          <p:cNvSpPr>
            <a:spLocks noGrp="1"/>
          </p:cNvSpPr>
          <p:nvPr>
            <p:ph type="sldNum" sz="quarter" idx="12"/>
          </p:nvPr>
        </p:nvSpPr>
        <p:spPr/>
        <p:txBody>
          <a:body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15013885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a:extLst>
              <a:ext uri="{FF2B5EF4-FFF2-40B4-BE49-F238E27FC236}">
                <a16:creationId xmlns:a16="http://schemas.microsoft.com/office/drawing/2014/main" id="{5C289917-84E2-3862-E2AE-CAED002DE780}"/>
              </a:ext>
            </a:extLst>
          </p:cNvPr>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a:extLst>
              <a:ext uri="{FF2B5EF4-FFF2-40B4-BE49-F238E27FC236}">
                <a16:creationId xmlns:a16="http://schemas.microsoft.com/office/drawing/2014/main" id="{54704A9B-B14B-30A1-0EC9-66CB08037B6B}"/>
              </a:ext>
            </a:extLst>
          </p:cNvPr>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a:extLst>
              <a:ext uri="{FF2B5EF4-FFF2-40B4-BE49-F238E27FC236}">
                <a16:creationId xmlns:a16="http://schemas.microsoft.com/office/drawing/2014/main" id="{09BC8DED-67E2-7F5F-C24C-AE04CB8EE429}"/>
              </a:ext>
            </a:extLst>
          </p:cNvPr>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82000"/>
                  </a:schemeClr>
                </a:solidFill>
              </a:defRPr>
            </a:lvl1pPr>
          </a:lstStyle>
          <a:p>
            <a:fld id="{80667B4A-7D94-4922-8E90-FFAD1D33F07D}" type="datetimeFigureOut">
              <a:rPr kumimoji="1" lang="ja-JP" altLang="en-US" smtClean="0"/>
              <a:t>2026/5/8</a:t>
            </a:fld>
            <a:endParaRPr kumimoji="1" lang="ja-JP" altLang="en-US"/>
          </a:p>
        </p:txBody>
      </p:sp>
      <p:sp>
        <p:nvSpPr>
          <p:cNvPr id="5" name="フッター プレースホルダー 4">
            <a:extLst>
              <a:ext uri="{FF2B5EF4-FFF2-40B4-BE49-F238E27FC236}">
                <a16:creationId xmlns:a16="http://schemas.microsoft.com/office/drawing/2014/main" id="{7A0D7906-AE17-667B-C5B1-1471FDFE0613}"/>
              </a:ext>
            </a:extLst>
          </p:cNvPr>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82000"/>
                  </a:schemeClr>
                </a:solidFill>
              </a:defRPr>
            </a:lvl1pPr>
          </a:lstStyle>
          <a:p>
            <a:endParaRPr kumimoji="1" lang="ja-JP" altLang="en-US"/>
          </a:p>
        </p:txBody>
      </p:sp>
      <p:sp>
        <p:nvSpPr>
          <p:cNvPr id="6" name="スライド番号プレースホルダー 5">
            <a:extLst>
              <a:ext uri="{FF2B5EF4-FFF2-40B4-BE49-F238E27FC236}">
                <a16:creationId xmlns:a16="http://schemas.microsoft.com/office/drawing/2014/main" id="{F671D788-D15D-2A3D-7FFB-2D7716D49936}"/>
              </a:ext>
            </a:extLst>
          </p:cNvPr>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82000"/>
                  </a:schemeClr>
                </a:solidFill>
              </a:defRPr>
            </a:lvl1pPr>
          </a:lstStyle>
          <a:p>
            <a:fld id="{B7231795-5627-433A-931A-11AEC26DBDF0}" type="slidenum">
              <a:rPr kumimoji="1" lang="ja-JP" altLang="en-US" smtClean="0"/>
              <a:t>‹#›</a:t>
            </a:fld>
            <a:endParaRPr kumimoji="1" lang="ja-JP" altLang="en-US"/>
          </a:p>
        </p:txBody>
      </p:sp>
    </p:spTree>
    <p:extLst>
      <p:ext uri="{BB962C8B-B14F-4D97-AF65-F5344CB8AC3E}">
        <p14:creationId xmlns:p14="http://schemas.microsoft.com/office/powerpoint/2010/main" val="2101538193"/>
      </p:ext>
    </p:extLst>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l" defTabSz="914400" rtl="0" eaLnBrk="1" latinLnBrk="0" hangingPunct="1">
        <a:lnSpc>
          <a:spcPct val="90000"/>
        </a:lnSpc>
        <a:spcBef>
          <a:spcPct val="0"/>
        </a:spcBef>
        <a:buNone/>
        <a:defRPr kumimoji="1"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6.xml.rels><?xml version="1.0" encoding="UTF-8" standalone="yes"?>
<Relationships xmlns="http://schemas.openxmlformats.org/package/2006/relationships"><Relationship Id="rId2" Type="http://schemas.openxmlformats.org/officeDocument/2006/relationships/hyperlink" Target="https://&#12295;&#12295;&#12295;&#12295;&#12539;&#12539;&#12539;/" TargetMode="Externa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5" name="グループ化 4">
            <a:extLst>
              <a:ext uri="{FF2B5EF4-FFF2-40B4-BE49-F238E27FC236}">
                <a16:creationId xmlns:a16="http://schemas.microsoft.com/office/drawing/2014/main" id="{5A0ED342-8FF1-107E-07B0-C4A672ECD21A}"/>
              </a:ext>
            </a:extLst>
          </p:cNvPr>
          <p:cNvGrpSpPr/>
          <p:nvPr/>
        </p:nvGrpSpPr>
        <p:grpSpPr>
          <a:xfrm>
            <a:off x="255639" y="1089653"/>
            <a:ext cx="11690555" cy="669585"/>
            <a:chOff x="81000" y="875855"/>
            <a:chExt cx="7030316" cy="257142"/>
          </a:xfrm>
        </p:grpSpPr>
        <p:sp>
          <p:nvSpPr>
            <p:cNvPr id="6" name="正方形/長方形 5">
              <a:extLst>
                <a:ext uri="{FF2B5EF4-FFF2-40B4-BE49-F238E27FC236}">
                  <a16:creationId xmlns:a16="http://schemas.microsoft.com/office/drawing/2014/main" id="{B30B6318-7117-62CE-8D8E-0BBF3D7363F5}"/>
                </a:ext>
              </a:extLst>
            </p:cNvPr>
            <p:cNvSpPr/>
            <p:nvPr/>
          </p:nvSpPr>
          <p:spPr>
            <a:xfrm>
              <a:off x="1553286" y="875855"/>
              <a:ext cx="5558030" cy="257141"/>
            </a:xfrm>
            <a:prstGeom prst="rect">
              <a:avLst/>
            </a:prstGeom>
            <a:solidFill>
              <a:schemeClr val="bg1"/>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r>
                <a:rPr kumimoji="1" lang="ja-JP" altLang="en-US" sz="1600" dirty="0">
                  <a:solidFill>
                    <a:schemeClr val="tx1"/>
                  </a:solidFill>
                  <a:latin typeface="BIZ UDPゴシック" panose="020B0400000000000000" pitchFamily="50" charset="-128"/>
                  <a:ea typeface="BIZ UDPゴシック" panose="020B0400000000000000" pitchFamily="50" charset="-128"/>
                </a:rPr>
                <a:t>環境保全研究費補助金</a:t>
              </a:r>
            </a:p>
            <a:p>
              <a:r>
                <a:rPr kumimoji="1" lang="ja-JP" altLang="en-US" sz="1600" dirty="0">
                  <a:solidFill>
                    <a:schemeClr val="tx1"/>
                  </a:solidFill>
                  <a:latin typeface="BIZ UDPゴシック" panose="020B0400000000000000" pitchFamily="50" charset="-128"/>
                  <a:ea typeface="BIZ UDPゴシック" panose="020B0400000000000000" pitchFamily="50" charset="-128"/>
                </a:rPr>
                <a:t>（イノベーション創出のための環境スタートアップ研究開発支援事業）</a:t>
              </a:r>
            </a:p>
          </p:txBody>
        </p:sp>
        <p:sp>
          <p:nvSpPr>
            <p:cNvPr id="7" name="正方形/長方形 6">
              <a:extLst>
                <a:ext uri="{FF2B5EF4-FFF2-40B4-BE49-F238E27FC236}">
                  <a16:creationId xmlns:a16="http://schemas.microsoft.com/office/drawing/2014/main" id="{7186C8D7-83CC-2D21-DE2E-430184B829D7}"/>
                </a:ext>
              </a:extLst>
            </p:cNvPr>
            <p:cNvSpPr/>
            <p:nvPr/>
          </p:nvSpPr>
          <p:spPr>
            <a:xfrm>
              <a:off x="81000" y="875856"/>
              <a:ext cx="1472286" cy="257141"/>
            </a:xfrm>
            <a:prstGeom prst="rect">
              <a:avLst/>
            </a:prstGeom>
            <a:solidFill>
              <a:schemeClr val="accent2">
                <a:lumMod val="20000"/>
                <a:lumOff val="80000"/>
              </a:schemeClr>
            </a:solidFill>
            <a:ln w="127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gn="ctr"/>
              <a:r>
                <a:rPr lang="ja-JP" altLang="en-US" dirty="0">
                  <a:solidFill>
                    <a:schemeClr val="tx1"/>
                  </a:solidFill>
                  <a:latin typeface="BIZ UDPゴシック" panose="020B0400000000000000" pitchFamily="50" charset="-128"/>
                  <a:ea typeface="BIZ UDPゴシック" panose="020B0400000000000000" pitchFamily="50" charset="-128"/>
                </a:rPr>
                <a:t>間接</a:t>
              </a:r>
              <a:r>
                <a:rPr kumimoji="1" lang="ja-JP" altLang="en-US" dirty="0">
                  <a:solidFill>
                    <a:schemeClr val="tx1"/>
                  </a:solidFill>
                  <a:latin typeface="BIZ UDPゴシック" panose="020B0400000000000000" pitchFamily="50" charset="-128"/>
                  <a:ea typeface="BIZ UDPゴシック" panose="020B0400000000000000" pitchFamily="50" charset="-128"/>
                </a:rPr>
                <a:t>補助事業名</a:t>
              </a:r>
            </a:p>
          </p:txBody>
        </p:sp>
      </p:grpSp>
      <p:sp>
        <p:nvSpPr>
          <p:cNvPr id="2" name="テキスト ボックス 1">
            <a:extLst>
              <a:ext uri="{FF2B5EF4-FFF2-40B4-BE49-F238E27FC236}">
                <a16:creationId xmlns:a16="http://schemas.microsoft.com/office/drawing/2014/main" id="{B17D165F-3905-42D2-9621-F80F91211102}"/>
              </a:ext>
            </a:extLst>
          </p:cNvPr>
          <p:cNvSpPr txBox="1"/>
          <p:nvPr/>
        </p:nvSpPr>
        <p:spPr>
          <a:xfrm>
            <a:off x="393264" y="286030"/>
            <a:ext cx="1980029" cy="523220"/>
          </a:xfrm>
          <a:prstGeom prst="rect">
            <a:avLst/>
          </a:prstGeom>
          <a:noFill/>
        </p:spPr>
        <p:txBody>
          <a:bodyPr wrap="none" rtlCol="0">
            <a:spAutoFit/>
          </a:bodyPr>
          <a:lstStyle/>
          <a:p>
            <a:r>
              <a:rPr kumimoji="1" lang="ja-JP" altLang="en-US" sz="2800" b="1" dirty="0">
                <a:latin typeface="BIZ UDPゴシック" panose="020B0400000000000000" pitchFamily="50" charset="-128"/>
                <a:ea typeface="BIZ UDPゴシック" panose="020B0400000000000000" pitchFamily="50" charset="-128"/>
              </a:rPr>
              <a:t>事業提案書</a:t>
            </a:r>
          </a:p>
        </p:txBody>
      </p:sp>
      <p:sp>
        <p:nvSpPr>
          <p:cNvPr id="3" name="テキスト ボックス 2">
            <a:extLst>
              <a:ext uri="{FF2B5EF4-FFF2-40B4-BE49-F238E27FC236}">
                <a16:creationId xmlns:a16="http://schemas.microsoft.com/office/drawing/2014/main" id="{871B8310-ACEE-19ED-FA0C-7DA8A7C3B944}"/>
              </a:ext>
            </a:extLst>
          </p:cNvPr>
          <p:cNvSpPr txBox="1"/>
          <p:nvPr/>
        </p:nvSpPr>
        <p:spPr>
          <a:xfrm>
            <a:off x="393264" y="5621539"/>
            <a:ext cx="11306300" cy="923330"/>
          </a:xfrm>
          <a:prstGeom prst="rect">
            <a:avLst/>
          </a:prstGeom>
          <a:solidFill>
            <a:schemeClr val="accent6">
              <a:lumMod val="20000"/>
              <a:lumOff val="80000"/>
            </a:schemeClr>
          </a:solidFill>
        </p:spPr>
        <p:txBody>
          <a:bodyPr wrap="none" rtlCol="0">
            <a:spAutoFit/>
          </a:bodyPr>
          <a:lstStyle/>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lang="ja-JP" altLang="en-US" dirty="0">
                <a:solidFill>
                  <a:srgbClr val="0070C0"/>
                </a:solidFill>
                <a:latin typeface="BIZ UDPゴシック" panose="020B0400000000000000" pitchFamily="50" charset="-128"/>
                <a:ea typeface="BIZ UDPゴシック" panose="020B0400000000000000" pitchFamily="50" charset="-128"/>
              </a:rPr>
              <a:t>青字は記載</a:t>
            </a:r>
            <a:r>
              <a:rPr kumimoji="1" lang="ja-JP" altLang="en-US" dirty="0">
                <a:solidFill>
                  <a:srgbClr val="0070C0"/>
                </a:solidFill>
                <a:latin typeface="BIZ UDPゴシック" panose="020B0400000000000000" pitchFamily="50" charset="-128"/>
                <a:ea typeface="BIZ UDPゴシック" panose="020B0400000000000000" pitchFamily="50" charset="-128"/>
              </a:rPr>
              <a:t>例</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kumimoji="1" lang="ja-JP" altLang="en-US" u="sng" dirty="0">
                <a:solidFill>
                  <a:srgbClr val="FF0000"/>
                </a:solidFill>
                <a:latin typeface="BIZ UDPゴシック" panose="020B0400000000000000" pitchFamily="50" charset="-128"/>
                <a:ea typeface="BIZ UDPゴシック" panose="020B0400000000000000" pitchFamily="50" charset="-128"/>
              </a:rPr>
              <a:t>赤字は補足説明</a:t>
            </a:r>
            <a:r>
              <a:rPr kumimoji="1" lang="ja-JP" altLang="en-US" dirty="0">
                <a:solidFill>
                  <a:srgbClr val="FF0000"/>
                </a:solidFill>
                <a:latin typeface="BIZ UDPゴシック" panose="020B0400000000000000" pitchFamily="50" charset="-128"/>
                <a:ea typeface="BIZ UDPゴシック" panose="020B0400000000000000" pitchFamily="50" charset="-128"/>
              </a:rPr>
              <a:t>です。</a:t>
            </a:r>
            <a:r>
              <a:rPr lang="ja-JP" altLang="en-US" dirty="0">
                <a:solidFill>
                  <a:srgbClr val="FF0000"/>
                </a:solidFill>
                <a:latin typeface="BIZ UDPゴシック" panose="020B0400000000000000" pitchFamily="50" charset="-128"/>
                <a:ea typeface="BIZ UDPゴシック" panose="020B0400000000000000" pitchFamily="50" charset="-128"/>
              </a:rPr>
              <a:t>　 </a:t>
            </a:r>
            <a:r>
              <a:rPr kumimoji="1" lang="ja-JP" altLang="en-US" dirty="0">
                <a:solidFill>
                  <a:srgbClr val="FF0000"/>
                </a:solidFill>
                <a:latin typeface="BIZ UDPゴシック" panose="020B0400000000000000" pitchFamily="50" charset="-128"/>
                <a:ea typeface="BIZ UDPゴシック" panose="020B0400000000000000" pitchFamily="50" charset="-128"/>
              </a:rPr>
              <a:t>本文は原則、</a:t>
            </a:r>
            <a:r>
              <a:rPr kumimoji="1" lang="ja-JP" altLang="en-US" b="1" dirty="0">
                <a:latin typeface="BIZ UDPゴシック" panose="020B0400000000000000" pitchFamily="50" charset="-128"/>
                <a:ea typeface="BIZ UDPゴシック" panose="020B0400000000000000" pitchFamily="50" charset="-128"/>
              </a:rPr>
              <a:t>黒字</a:t>
            </a:r>
            <a:r>
              <a:rPr kumimoji="1" lang="ja-JP" altLang="en-US" dirty="0">
                <a:solidFill>
                  <a:srgbClr val="FF0000"/>
                </a:solidFill>
                <a:latin typeface="BIZ UDPゴシック" panose="020B0400000000000000" pitchFamily="50" charset="-128"/>
                <a:ea typeface="BIZ UDPゴシック" panose="020B0400000000000000" pitchFamily="50" charset="-128"/>
              </a:rPr>
              <a:t>とし、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記入後は</a:t>
            </a:r>
            <a:r>
              <a:rPr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青字と赤字</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は削除してください。</a:t>
            </a:r>
            <a:endPar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endParaRPr>
          </a:p>
          <a:p>
            <a:r>
              <a:rPr kumimoji="1" lang="en-US" altLang="ja-JP" dirty="0">
                <a:solidFill>
                  <a:srgbClr val="FF0000"/>
                </a:solidFill>
                <a:latin typeface="BIZ UDPゴシック" panose="020B0400000000000000" pitchFamily="50" charset="-128"/>
                <a:ea typeface="BIZ UDPゴシック" panose="020B0400000000000000" pitchFamily="50" charset="-128"/>
              </a:rPr>
              <a:t>※</a:t>
            </a:r>
            <a:r>
              <a:rPr kumimoji="1" lang="ja-JP" altLang="en-US" dirty="0">
                <a:solidFill>
                  <a:srgbClr val="FF0000"/>
                </a:solidFill>
                <a:latin typeface="BIZ UDPゴシック" panose="020B0400000000000000" pitchFamily="50" charset="-128"/>
                <a:ea typeface="BIZ UDPゴシック" panose="020B0400000000000000" pitchFamily="50" charset="-128"/>
              </a:rPr>
              <a:t>貼り付ける</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画像ファイルは</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｢GIF｣</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｢BMP｣</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JPEG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a:t>
            </a:r>
            <a:r>
              <a:rPr kumimoji="1" lang="en-US" altLang="ja-JP" dirty="0">
                <a:solidFill>
                  <a:srgbClr val="FF0000"/>
                </a:solidFill>
                <a:highlight>
                  <a:srgbClr val="FFFF00"/>
                </a:highlight>
                <a:latin typeface="BIZ UDPゴシック" panose="020B0400000000000000" pitchFamily="50" charset="-128"/>
                <a:ea typeface="BIZ UDPゴシック" panose="020B0400000000000000" pitchFamily="50" charset="-128"/>
              </a:rPr>
              <a:t>｢PNG｣</a:t>
            </a:r>
            <a:r>
              <a:rPr kumimoji="1" lang="ja-JP" altLang="en-US" dirty="0">
                <a:solidFill>
                  <a:srgbClr val="FF0000"/>
                </a:solidFill>
                <a:highlight>
                  <a:srgbClr val="FFFF00"/>
                </a:highlight>
                <a:latin typeface="BIZ UDPゴシック" panose="020B0400000000000000" pitchFamily="50" charset="-128"/>
                <a:ea typeface="BIZ UDPゴシック" panose="020B0400000000000000" pitchFamily="50" charset="-128"/>
              </a:rPr>
              <a:t>形式のみ</a:t>
            </a:r>
            <a:r>
              <a:rPr kumimoji="1" lang="ja-JP" altLang="en-US" dirty="0">
                <a:solidFill>
                  <a:srgbClr val="FF0000"/>
                </a:solidFill>
                <a:latin typeface="BIZ UDPゴシック" panose="020B0400000000000000" pitchFamily="50" charset="-128"/>
                <a:ea typeface="BIZ UDPゴシック" panose="020B0400000000000000" pitchFamily="50" charset="-128"/>
              </a:rPr>
              <a:t>としてください。</a:t>
            </a:r>
            <a:endParaRPr kumimoji="1" lang="en-US" altLang="ja-JP" dirty="0">
              <a:solidFill>
                <a:srgbClr val="FF0000"/>
              </a:solidFill>
              <a:latin typeface="BIZ UDPゴシック" panose="020B0400000000000000" pitchFamily="50" charset="-128"/>
              <a:ea typeface="BIZ UDPゴシック" panose="020B0400000000000000" pitchFamily="50" charset="-128"/>
            </a:endParaRPr>
          </a:p>
          <a:p>
            <a:r>
              <a:rPr kumimoji="1" lang="ja-JP" altLang="en-US" dirty="0">
                <a:solidFill>
                  <a:srgbClr val="FF0000"/>
                </a:solidFill>
                <a:latin typeface="BIZ UDPゴシック" panose="020B0400000000000000" pitchFamily="50" charset="-128"/>
                <a:ea typeface="BIZ UDPゴシック" panose="020B0400000000000000" pitchFamily="50" charset="-128"/>
              </a:rPr>
              <a:t>それ以外の画像データを貼り付けた場合、正しく</a:t>
            </a:r>
            <a:r>
              <a:rPr kumimoji="1" lang="en-US" altLang="ja-JP" dirty="0">
                <a:solidFill>
                  <a:srgbClr val="FF0000"/>
                </a:solidFill>
                <a:latin typeface="BIZ UDPゴシック" panose="020B0400000000000000" pitchFamily="50" charset="-128"/>
                <a:ea typeface="BIZ UDPゴシック" panose="020B0400000000000000" pitchFamily="50" charset="-128"/>
              </a:rPr>
              <a:t>PDF</a:t>
            </a:r>
            <a:r>
              <a:rPr kumimoji="1" lang="ja-JP" altLang="en-US" dirty="0">
                <a:solidFill>
                  <a:srgbClr val="FF0000"/>
                </a:solidFill>
                <a:latin typeface="BIZ UDPゴシック" panose="020B0400000000000000" pitchFamily="50" charset="-128"/>
                <a:ea typeface="BIZ UDPゴシック" panose="020B0400000000000000" pitchFamily="50" charset="-128"/>
              </a:rPr>
              <a:t>形式に変換されない可能性があります。</a:t>
            </a:r>
          </a:p>
        </p:txBody>
      </p:sp>
      <p:graphicFrame>
        <p:nvGraphicFramePr>
          <p:cNvPr id="16" name="表 15">
            <a:extLst>
              <a:ext uri="{FF2B5EF4-FFF2-40B4-BE49-F238E27FC236}">
                <a16:creationId xmlns:a16="http://schemas.microsoft.com/office/drawing/2014/main" id="{9A45DD12-988F-1567-7902-14F45178D3F3}"/>
              </a:ext>
            </a:extLst>
          </p:cNvPr>
          <p:cNvGraphicFramePr>
            <a:graphicFrameLocks noGrp="1"/>
          </p:cNvGraphicFramePr>
          <p:nvPr>
            <p:extLst>
              <p:ext uri="{D42A27DB-BD31-4B8C-83A1-F6EECF244321}">
                <p14:modId xmlns:p14="http://schemas.microsoft.com/office/powerpoint/2010/main" val="3852806378"/>
              </p:ext>
            </p:extLst>
          </p:nvPr>
        </p:nvGraphicFramePr>
        <p:xfrm>
          <a:off x="255639" y="2378192"/>
          <a:ext cx="11690555" cy="3086058"/>
        </p:xfrm>
        <a:graphic>
          <a:graphicData uri="http://schemas.openxmlformats.org/drawingml/2006/table">
            <a:tbl>
              <a:tblPr firstRow="1" bandRow="1">
                <a:tableStyleId>{5C22544A-7EE6-4342-B048-85BDC9FD1C3A}</a:tableStyleId>
              </a:tblPr>
              <a:tblGrid>
                <a:gridCol w="2497393">
                  <a:extLst>
                    <a:ext uri="{9D8B030D-6E8A-4147-A177-3AD203B41FA5}">
                      <a16:colId xmlns:a16="http://schemas.microsoft.com/office/drawing/2014/main" val="722844751"/>
                    </a:ext>
                  </a:extLst>
                </a:gridCol>
                <a:gridCol w="9193162">
                  <a:extLst>
                    <a:ext uri="{9D8B030D-6E8A-4147-A177-3AD203B41FA5}">
                      <a16:colId xmlns:a16="http://schemas.microsoft.com/office/drawing/2014/main" val="2842947537"/>
                    </a:ext>
                  </a:extLst>
                </a:gridCol>
              </a:tblGrid>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作成日</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0070C0"/>
                          </a:solidFill>
                          <a:latin typeface="BIZ UDPゴシック" panose="020B0400000000000000" pitchFamily="50" charset="-128"/>
                          <a:ea typeface="BIZ UDPゴシック" panose="020B0400000000000000" pitchFamily="50" charset="-128"/>
                        </a:rPr>
                        <a:t>2026</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年</a:t>
                      </a:r>
                      <a:r>
                        <a:rPr lang="ja-JP" altLang="en-US" sz="1600" b="0" dirty="0">
                          <a:solidFill>
                            <a:srgbClr val="0070C0"/>
                          </a:solidFill>
                          <a:latin typeface="BIZ UDPゴシック" panose="020B0400000000000000" pitchFamily="50" charset="-128"/>
                          <a:ea typeface="BIZ UDPゴシック" panose="020B0400000000000000" pitchFamily="50" charset="-128"/>
                        </a:rPr>
                        <a:t>　　月　</a:t>
                      </a:r>
                      <a:r>
                        <a:rPr kumimoji="1" lang="ja-JP" altLang="en-US" sz="1600" b="0" dirty="0">
                          <a:solidFill>
                            <a:srgbClr val="0070C0"/>
                          </a:solidFill>
                          <a:latin typeface="BIZ UDPゴシック" panose="020B0400000000000000" pitchFamily="50" charset="-128"/>
                          <a:ea typeface="BIZ UDPゴシック" panose="020B0400000000000000" pitchFamily="50" charset="-128"/>
                        </a:rPr>
                        <a:t>　日</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057905300"/>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事業区分</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lang="ja-JP" altLang="en-US" sz="1600" b="0" dirty="0">
                          <a:solidFill>
                            <a:srgbClr val="0070C0"/>
                          </a:solidFill>
                          <a:latin typeface="BIZ UDPゴシック" panose="020B0400000000000000" pitchFamily="50" charset="-128"/>
                          <a:ea typeface="BIZ UDPゴシック" panose="020B0400000000000000" pitchFamily="50" charset="-128"/>
                        </a:rPr>
                        <a:t>フェーズ２（一般枠）、フェーズ２（オープンイノベーション枠）、フェーズ２（</a:t>
                      </a:r>
                      <a:r>
                        <a:rPr lang="en-US" altLang="ja-JP" sz="1600" b="0" dirty="0">
                          <a:solidFill>
                            <a:srgbClr val="0070C0"/>
                          </a:solidFill>
                          <a:latin typeface="BIZ UDPゴシック" panose="020B0400000000000000" pitchFamily="50" charset="-128"/>
                          <a:ea typeface="BIZ UDPゴシック" panose="020B0400000000000000" pitchFamily="50" charset="-128"/>
                        </a:rPr>
                        <a:t>SBIR</a:t>
                      </a:r>
                      <a:r>
                        <a:rPr lang="ja-JP" altLang="en-US" sz="1600" b="0" dirty="0">
                          <a:solidFill>
                            <a:srgbClr val="0070C0"/>
                          </a:solidFill>
                          <a:latin typeface="BIZ UDPゴシック" panose="020B0400000000000000" pitchFamily="50" charset="-128"/>
                          <a:ea typeface="BIZ UDPゴシック" panose="020B0400000000000000" pitchFamily="50" charset="-128"/>
                        </a:rPr>
                        <a:t>連結型）</a:t>
                      </a:r>
                      <a:endParaRPr lang="en-US" altLang="ja-JP" sz="1600" b="0" dirty="0">
                        <a:solidFill>
                          <a:srgbClr val="0070C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上記いずれかの申請する事業区分を記載してください。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130198142"/>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事業名</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ja-JP" altLang="en-US" sz="1600" b="0" dirty="0">
                          <a:solidFill>
                            <a:srgbClr val="0070C0"/>
                          </a:solidFill>
                          <a:latin typeface="BIZ UDPゴシック" panose="020B0400000000000000" pitchFamily="50" charset="-128"/>
                          <a:ea typeface="BIZ UDPゴシック" panose="020B0400000000000000" pitchFamily="50" charset="-128"/>
                        </a:rPr>
                        <a:t>●●に関する事業</a:t>
                      </a: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における取組内容がわかる事業名を記載してください。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505481219"/>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事業領域</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lang="zh-TW" altLang="en-US" sz="1600" b="0" dirty="0">
                          <a:solidFill>
                            <a:srgbClr val="0070C0"/>
                          </a:solidFill>
                          <a:latin typeface="BIZ UDPゴシック" panose="020B0400000000000000" pitchFamily="50" charset="-128"/>
                          <a:ea typeface="BIZ UDPゴシック" panose="020B0400000000000000" pitchFamily="50" charset="-128"/>
                        </a:rPr>
                        <a:t>気候変動領域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資源循環領域</a:t>
                      </a:r>
                      <a:r>
                        <a:rPr lang="ja-JP" altLang="en-US" sz="1600" b="0" dirty="0">
                          <a:solidFill>
                            <a:srgbClr val="0070C0"/>
                          </a:solidFill>
                          <a:latin typeface="BIZ UDPゴシック" panose="020B0400000000000000" pitchFamily="50" charset="-128"/>
                          <a:ea typeface="BIZ UDPゴシック" panose="020B0400000000000000" pitchFamily="50" charset="-128"/>
                        </a:rPr>
                        <a:t>、</a:t>
                      </a:r>
                      <a:r>
                        <a:rPr lang="zh-TW" altLang="en-US" sz="1600" b="0" dirty="0">
                          <a:solidFill>
                            <a:srgbClr val="0070C0"/>
                          </a:solidFill>
                          <a:latin typeface="BIZ UDPゴシック" panose="020B0400000000000000" pitchFamily="50" charset="-128"/>
                          <a:ea typeface="BIZ UDPゴシック" panose="020B0400000000000000" pitchFamily="50" charset="-128"/>
                        </a:rPr>
                        <a:t>自然環境保全領域</a:t>
                      </a:r>
                      <a:r>
                        <a:rPr lang="ja-JP" altLang="en-US" sz="1600" b="0" dirty="0">
                          <a:solidFill>
                            <a:srgbClr val="0070C0"/>
                          </a:solidFill>
                          <a:latin typeface="BIZ UDPゴシック" panose="020B0400000000000000" pitchFamily="50" charset="-128"/>
                          <a:ea typeface="BIZ UDPゴシック" panose="020B0400000000000000" pitchFamily="50" charset="-128"/>
                        </a:rPr>
                        <a:t>、その他（　　　　　　　）</a:t>
                      </a:r>
                      <a:r>
                        <a:rPr lang="ja-JP" altLang="en-US" sz="1600" b="0" dirty="0">
                          <a:solidFill>
                            <a:srgbClr val="FF0000"/>
                          </a:solidFill>
                          <a:latin typeface="BIZ UDPゴシック" panose="020B0400000000000000" pitchFamily="50" charset="-128"/>
                          <a:ea typeface="BIZ UDPゴシック" panose="020B0400000000000000" pitchFamily="50" charset="-128"/>
                        </a:rPr>
                        <a:t>　</a:t>
                      </a:r>
                      <a:endParaRPr lang="en-US" altLang="ja-JP" sz="1600" b="0" dirty="0">
                        <a:solidFill>
                          <a:srgbClr val="FF000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lang="en-US" altLang="ja-JP" sz="1600" b="0" dirty="0">
                          <a:solidFill>
                            <a:srgbClr val="FF0000"/>
                          </a:solidFill>
                          <a:latin typeface="BIZ UDPゴシック" panose="020B0400000000000000" pitchFamily="50" charset="-128"/>
                          <a:ea typeface="BIZ UDPゴシック" panose="020B0400000000000000" pitchFamily="50" charset="-128"/>
                        </a:rPr>
                        <a:t>※</a:t>
                      </a:r>
                      <a:r>
                        <a:rPr lang="ja-JP" altLang="en-US" sz="1600" b="0" dirty="0">
                          <a:solidFill>
                            <a:srgbClr val="FF0000"/>
                          </a:solidFill>
                          <a:latin typeface="BIZ UDPゴシック" panose="020B0400000000000000" pitchFamily="50" charset="-128"/>
                          <a:ea typeface="BIZ UDPゴシック" panose="020B0400000000000000" pitchFamily="50" charset="-128"/>
                        </a:rPr>
                        <a:t>いずれかの領域名を記載してください。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602295193"/>
                  </a:ext>
                </a:extLst>
              </a:tr>
              <a:tr h="398738">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申請者（代表事業者）</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r>
                        <a:rPr kumimoji="1" lang="ja-JP" altLang="en-US" sz="1600" b="0" dirty="0">
                          <a:solidFill>
                            <a:srgbClr val="0070C0"/>
                          </a:solidFill>
                          <a:latin typeface="BIZ UDPゴシック" panose="020B0400000000000000" pitchFamily="50" charset="-128"/>
                          <a:ea typeface="BIZ UDPゴシック" panose="020B0400000000000000" pitchFamily="50" charset="-128"/>
                        </a:rPr>
                        <a:t>●●株式会社　環境　花子</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977841371"/>
                  </a:ext>
                </a:extLst>
              </a:tr>
              <a:tr h="370840">
                <a:tc>
                  <a:txBody>
                    <a:bodyPr/>
                    <a:lstStyle/>
                    <a:p>
                      <a:pPr algn="ctr"/>
                      <a:r>
                        <a:rPr kumimoji="1" lang="ja-JP" altLang="en-US" sz="1600" b="0" dirty="0">
                          <a:solidFill>
                            <a:schemeClr val="tx1"/>
                          </a:solidFill>
                          <a:latin typeface="BIZ UDPゴシック" panose="020B0400000000000000" pitchFamily="50" charset="-128"/>
                          <a:ea typeface="BIZ UDPゴシック" panose="020B0400000000000000" pitchFamily="50" charset="-128"/>
                        </a:rPr>
                        <a:t>キーワード</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1" lang="ja-JP" altLang="en-US" sz="1600" b="0" dirty="0">
                          <a:solidFill>
                            <a:srgbClr val="0070C0"/>
                          </a:solidFill>
                          <a:latin typeface="BIZ UDPゴシック" panose="020B0400000000000000" pitchFamily="50" charset="-128"/>
                          <a:ea typeface="BIZ UDPゴシック" panose="020B0400000000000000" pitchFamily="50" charset="-128"/>
                        </a:rPr>
                        <a:t>廃棄物処理　海洋プラスチック　</a:t>
                      </a:r>
                      <a:endParaRPr kumimoji="1" lang="en-US" altLang="ja-JP" sz="1600" b="0" dirty="0">
                        <a:solidFill>
                          <a:srgbClr val="0070C0"/>
                        </a:solidFill>
                        <a:latin typeface="BIZ UDPゴシック" panose="020B0400000000000000" pitchFamily="50" charset="-128"/>
                        <a:ea typeface="BIZ UDPゴシック" panose="020B0400000000000000" pitchFamily="50" charset="-128"/>
                      </a:endParaRPr>
                    </a:p>
                    <a:p>
                      <a:pPr marL="0" marR="0" lvl="0" indent="0" algn="l" defTabSz="914400" rtl="0" eaLnBrk="1" fontAlgn="auto" latinLnBrk="0" hangingPunct="1">
                        <a:lnSpc>
                          <a:spcPct val="100000"/>
                        </a:lnSpc>
                        <a:spcBef>
                          <a:spcPts val="0"/>
                        </a:spcBef>
                        <a:spcAft>
                          <a:spcPts val="0"/>
                        </a:spcAft>
                        <a:buClrTx/>
                        <a:buSzTx/>
                        <a:buFontTx/>
                        <a:buNone/>
                        <a:tabLst/>
                        <a:defRPr/>
                      </a:pPr>
                      <a:r>
                        <a:rPr kumimoji="1" lang="en-US" altLang="ja-JP" sz="1600" b="0" dirty="0">
                          <a:solidFill>
                            <a:srgbClr val="FF0000"/>
                          </a:solidFill>
                          <a:latin typeface="BIZ UDPゴシック" panose="020B0400000000000000" pitchFamily="50" charset="-128"/>
                          <a:ea typeface="BIZ UDPゴシック" panose="020B0400000000000000" pitchFamily="50" charset="-128"/>
                        </a:rPr>
                        <a:t>※</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提案内容に係るフリーキーワードを</a:t>
                      </a:r>
                      <a:r>
                        <a:rPr kumimoji="1" lang="en-US" altLang="ja-JP" sz="1600" b="0" dirty="0">
                          <a:solidFill>
                            <a:srgbClr val="FF0000"/>
                          </a:solidFill>
                          <a:latin typeface="BIZ UDPゴシック" panose="020B0400000000000000" pitchFamily="50" charset="-128"/>
                          <a:ea typeface="BIZ UDPゴシック" panose="020B0400000000000000" pitchFamily="50" charset="-128"/>
                        </a:rPr>
                        <a:t>5</a:t>
                      </a:r>
                      <a:r>
                        <a:rPr kumimoji="1" lang="ja-JP" altLang="en-US" sz="1600" b="0" dirty="0">
                          <a:solidFill>
                            <a:srgbClr val="FF0000"/>
                          </a:solidFill>
                          <a:latin typeface="BIZ UDPゴシック" panose="020B0400000000000000" pitchFamily="50" charset="-128"/>
                          <a:ea typeface="BIZ UDPゴシック" panose="020B0400000000000000" pitchFamily="50" charset="-128"/>
                        </a:rPr>
                        <a:t>つ程度記載してください。</a:t>
                      </a:r>
                      <a:endParaRPr kumimoji="1" lang="ja-JP" altLang="en-US" sz="1600" b="0" dirty="0">
                        <a:solidFill>
                          <a:schemeClr val="tx1"/>
                        </a:solidFill>
                        <a:latin typeface="BIZ UDPゴシック" panose="020B0400000000000000" pitchFamily="50" charset="-128"/>
                        <a:ea typeface="BIZ UDPゴシック" panose="020B0400000000000000" pitchFamily="50" charset="-128"/>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4168299"/>
                  </a:ext>
                </a:extLst>
              </a:tr>
            </a:tbl>
          </a:graphicData>
        </a:graphic>
      </p:graphicFrame>
      <p:sp>
        <p:nvSpPr>
          <p:cNvPr id="4" name="スライド番号プレースホルダー 2">
            <a:extLst>
              <a:ext uri="{FF2B5EF4-FFF2-40B4-BE49-F238E27FC236}">
                <a16:creationId xmlns:a16="http://schemas.microsoft.com/office/drawing/2014/main" id="{DF265CFB-6227-165E-ADDB-BB55FA99C79E}"/>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a:t>
            </a:fld>
            <a:endParaRPr kumimoji="1" lang="ja-JP" altLang="en-US" b="1" dirty="0">
              <a:solidFill>
                <a:schemeClr val="tx1"/>
              </a:solidFill>
            </a:endParaRPr>
          </a:p>
        </p:txBody>
      </p:sp>
    </p:spTree>
    <p:extLst>
      <p:ext uri="{BB962C8B-B14F-4D97-AF65-F5344CB8AC3E}">
        <p14:creationId xmlns:p14="http://schemas.microsoft.com/office/powerpoint/2010/main" val="558011633"/>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2BF06ADB-A4C2-45CA-FF81-3232D1C634D5}"/>
            </a:ext>
          </a:extLst>
        </p:cNvPr>
        <p:cNvGrpSpPr/>
        <p:nvPr/>
      </p:nvGrpSpPr>
      <p:grpSpPr>
        <a:xfrm>
          <a:off x="0" y="0"/>
          <a:ext cx="0" cy="0"/>
          <a:chOff x="0" y="0"/>
          <a:chExt cx="0" cy="0"/>
        </a:xfrm>
      </p:grpSpPr>
      <p:sp>
        <p:nvSpPr>
          <p:cNvPr id="8" name="コンテンツ プレースホルダー 2">
            <a:extLst>
              <a:ext uri="{FF2B5EF4-FFF2-40B4-BE49-F238E27FC236}">
                <a16:creationId xmlns:a16="http://schemas.microsoft.com/office/drawing/2014/main" id="{8E37E52C-2777-D1CE-E353-C27711F8D821}"/>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88052869-9D9E-08E7-5380-1DA47C83D3A6}"/>
              </a:ext>
            </a:extLst>
          </p:cNvPr>
          <p:cNvSpPr>
            <a:spLocks noGrp="1"/>
          </p:cNvSpPr>
          <p:nvPr>
            <p:ph idx="1"/>
          </p:nvPr>
        </p:nvSpPr>
        <p:spPr>
          <a:xfrm>
            <a:off x="9834" y="1850071"/>
            <a:ext cx="12192000" cy="4302684"/>
          </a:xfrm>
        </p:spPr>
        <p:txBody>
          <a:bodyPr>
            <a:normAutofit/>
          </a:bodyPr>
          <a:lstStyle/>
          <a:p>
            <a:pPr>
              <a:lnSpc>
                <a:spcPct val="12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6-2-1</a:t>
            </a:r>
            <a:r>
              <a:rPr lang="ja-JP" altLang="en-US" sz="1600" dirty="0">
                <a:latin typeface="BIZ UDPゴシック" panose="020B0400000000000000" pitchFamily="50" charset="-128"/>
                <a:ea typeface="BIZ UDPゴシック" panose="020B0400000000000000" pitchFamily="50" charset="-128"/>
              </a:rPr>
              <a:t>　事業協力者となる事業会社等から出資状況</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2" name="コンテンツ プレースホルダー 2">
            <a:extLst>
              <a:ext uri="{FF2B5EF4-FFF2-40B4-BE49-F238E27FC236}">
                <a16:creationId xmlns:a16="http://schemas.microsoft.com/office/drawing/2014/main" id="{049D807E-FE8D-67C6-27F6-73321E314F08}"/>
              </a:ext>
            </a:extLst>
          </p:cNvPr>
          <p:cNvSpPr txBox="1">
            <a:spLocks/>
          </p:cNvSpPr>
          <p:nvPr/>
        </p:nvSpPr>
        <p:spPr>
          <a:xfrm>
            <a:off x="9834" y="705246"/>
            <a:ext cx="12192000" cy="818754"/>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フェーズ２（オープンイノベーション枠）に応募する場合は、以下の要件が必要となりますので、該当の状況を記載してください。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0"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該当しない場合は、本スライドを削除してください。</a:t>
            </a:r>
            <a:endParaRPr lang="ja-JP" altLang="en-US" sz="1600" dirty="0">
              <a:latin typeface="BIZ UDPゴシック" panose="020B0400000000000000" pitchFamily="50" charset="-128"/>
              <a:ea typeface="BIZ UDPゴシック" panose="020B0400000000000000" pitchFamily="50" charset="-128"/>
            </a:endParaRPr>
          </a:p>
          <a:p>
            <a:pPr marL="0"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要件１：事業協力者となる事業会社等から計</a:t>
            </a:r>
            <a:r>
              <a:rPr lang="en-US" altLang="ja-JP" sz="1600" dirty="0">
                <a:solidFill>
                  <a:srgbClr val="FF0000"/>
                </a:solidFill>
                <a:latin typeface="BIZ UDPゴシック" panose="020B0400000000000000" pitchFamily="50" charset="-128"/>
                <a:ea typeface="BIZ UDPゴシック" panose="020B0400000000000000" pitchFamily="50" charset="-128"/>
              </a:rPr>
              <a:t>1000</a:t>
            </a:r>
            <a:r>
              <a:rPr lang="ja-JP" altLang="en-US" sz="1600" dirty="0">
                <a:solidFill>
                  <a:srgbClr val="FF0000"/>
                </a:solidFill>
                <a:latin typeface="BIZ UDPゴシック" panose="020B0400000000000000" pitchFamily="50" charset="-128"/>
                <a:ea typeface="BIZ UDPゴシック" panose="020B0400000000000000" pitchFamily="50" charset="-128"/>
              </a:rPr>
              <a:t>万円以上の出資等を受けること。　</a:t>
            </a:r>
          </a:p>
          <a:p>
            <a:pPr marL="0"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要件２：事業協力者となる事業会社等から販路・人材・技術等の提供を受けること。　　</a:t>
            </a:r>
            <a:endParaRPr lang="ja-JP" altLang="en-US" sz="1600" dirty="0">
              <a:latin typeface="BIZ UDPゴシック" panose="020B0400000000000000" pitchFamily="50" charset="-128"/>
              <a:ea typeface="BIZ UDPゴシック" panose="020B0400000000000000" pitchFamily="50" charset="-128"/>
            </a:endParaRPr>
          </a:p>
        </p:txBody>
      </p:sp>
      <p:graphicFrame>
        <p:nvGraphicFramePr>
          <p:cNvPr id="4" name="表 3">
            <a:extLst>
              <a:ext uri="{FF2B5EF4-FFF2-40B4-BE49-F238E27FC236}">
                <a16:creationId xmlns:a16="http://schemas.microsoft.com/office/drawing/2014/main" id="{B9B1F960-876C-2B3D-C83F-A2EACAE107E0}"/>
              </a:ext>
            </a:extLst>
          </p:cNvPr>
          <p:cNvGraphicFramePr>
            <a:graphicFrameLocks noGrp="1"/>
          </p:cNvGraphicFramePr>
          <p:nvPr/>
        </p:nvGraphicFramePr>
        <p:xfrm>
          <a:off x="563144" y="2228060"/>
          <a:ext cx="10753785" cy="1523680"/>
        </p:xfrm>
        <a:graphic>
          <a:graphicData uri="http://schemas.openxmlformats.org/drawingml/2006/table">
            <a:tbl>
              <a:tblPr firstRow="1" firstCol="1" bandRow="1"/>
              <a:tblGrid>
                <a:gridCol w="1485006">
                  <a:extLst>
                    <a:ext uri="{9D8B030D-6E8A-4147-A177-3AD203B41FA5}">
                      <a16:colId xmlns:a16="http://schemas.microsoft.com/office/drawing/2014/main" val="1782648467"/>
                    </a:ext>
                  </a:extLst>
                </a:gridCol>
                <a:gridCol w="4362482">
                  <a:extLst>
                    <a:ext uri="{9D8B030D-6E8A-4147-A177-3AD203B41FA5}">
                      <a16:colId xmlns:a16="http://schemas.microsoft.com/office/drawing/2014/main" val="1495625439"/>
                    </a:ext>
                  </a:extLst>
                </a:gridCol>
                <a:gridCol w="1818968">
                  <a:extLst>
                    <a:ext uri="{9D8B030D-6E8A-4147-A177-3AD203B41FA5}">
                      <a16:colId xmlns:a16="http://schemas.microsoft.com/office/drawing/2014/main" val="2349707476"/>
                    </a:ext>
                  </a:extLst>
                </a:gridCol>
                <a:gridCol w="1498276">
                  <a:extLst>
                    <a:ext uri="{9D8B030D-6E8A-4147-A177-3AD203B41FA5}">
                      <a16:colId xmlns:a16="http://schemas.microsoft.com/office/drawing/2014/main" val="2140405997"/>
                    </a:ext>
                  </a:extLst>
                </a:gridCol>
                <a:gridCol w="1589053">
                  <a:extLst>
                    <a:ext uri="{9D8B030D-6E8A-4147-A177-3AD203B41FA5}">
                      <a16:colId xmlns:a16="http://schemas.microsoft.com/office/drawing/2014/main" val="3902954390"/>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根拠資料番号</a:t>
                      </a:r>
                      <a:endParaRPr lang="en-US" alt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資料１</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sp>
        <p:nvSpPr>
          <p:cNvPr id="5" name="コンテンツ プレースホルダー 2">
            <a:extLst>
              <a:ext uri="{FF2B5EF4-FFF2-40B4-BE49-F238E27FC236}">
                <a16:creationId xmlns:a16="http://schemas.microsoft.com/office/drawing/2014/main" id="{1D87CAB3-C719-BE5B-35F6-F880990C2403}"/>
              </a:ext>
            </a:extLst>
          </p:cNvPr>
          <p:cNvSpPr txBox="1">
            <a:spLocks/>
          </p:cNvSpPr>
          <p:nvPr/>
        </p:nvSpPr>
        <p:spPr>
          <a:xfrm>
            <a:off x="9834" y="4077811"/>
            <a:ext cx="12192000" cy="1681316"/>
          </a:xfrm>
          <a:prstGeom prst="rect">
            <a:avLst/>
          </a:prstGeom>
        </p:spPr>
        <p:txBody>
          <a:bodyPr vert="horz" lIns="91440" tIns="45720" rIns="91440" bIns="45720" rtlCol="0">
            <a:norm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20000"/>
              </a:lnSpc>
              <a:spcBef>
                <a:spcPct val="0"/>
              </a:spcBef>
              <a:buFont typeface="Arial" panose="020B0604020202020204" pitchFamily="34" charset="0"/>
              <a:buNone/>
              <a:defRPr/>
            </a:pPr>
            <a:r>
              <a:rPr lang="en-US" altLang="ja-JP" sz="1600" dirty="0">
                <a:latin typeface="BIZ UDPゴシック" panose="020B0400000000000000" pitchFamily="50" charset="-128"/>
                <a:ea typeface="BIZ UDPゴシック" panose="020B0400000000000000" pitchFamily="50" charset="-128"/>
              </a:rPr>
              <a:t>6-2-2</a:t>
            </a:r>
            <a:r>
              <a:rPr lang="ja-JP" altLang="en-US" sz="1600" dirty="0">
                <a:latin typeface="BIZ UDPゴシック" panose="020B0400000000000000" pitchFamily="50" charset="-128"/>
                <a:ea typeface="BIZ UDPゴシック" panose="020B0400000000000000" pitchFamily="50" charset="-128"/>
              </a:rPr>
              <a:t>　事業協力者となる事業会社等から提供される販路・人材・ブランド・技術等の具体的内容</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Font typeface="Arial" panose="020B0604020202020204" pitchFamily="34" charset="0"/>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事業協力者となる事業会社等からの提供内容について、具体的に記載してください。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47DFD443-6B5D-2E1F-8FFC-2419EA0F929B}"/>
              </a:ext>
            </a:extLst>
          </p:cNvPr>
          <p:cNvSpPr/>
          <p:nvPr/>
        </p:nvSpPr>
        <p:spPr>
          <a:xfrm>
            <a:off x="5732206" y="132647"/>
            <a:ext cx="6096000"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a:lnSpc>
                <a:spcPct val="100000"/>
              </a:lnSpc>
              <a:spcBef>
                <a:spcPct val="0"/>
              </a:spcBef>
              <a:buFont typeface="Wingdings" panose="05000000000000000000" pitchFamily="2" charset="2"/>
              <a:buChar char="Ø"/>
              <a:defRPr/>
            </a:pPr>
            <a:r>
              <a:rPr lang="ja-JP" altLang="en-US" sz="1400" dirty="0">
                <a:solidFill>
                  <a:srgbClr val="FF0000"/>
                </a:solidFill>
                <a:latin typeface="BIZ UDPゴシック" panose="020B0400000000000000" pitchFamily="50" charset="-128"/>
                <a:ea typeface="BIZ UDPゴシック" panose="020B0400000000000000" pitchFamily="50" charset="-128"/>
              </a:rPr>
              <a:t>フェーズ２（オープンイノベーション枠）への応募ではない場合、本スライドは削除してください。</a:t>
            </a:r>
          </a:p>
        </p:txBody>
      </p:sp>
      <p:sp>
        <p:nvSpPr>
          <p:cNvPr id="7" name="スライド番号プレースホルダー 2">
            <a:extLst>
              <a:ext uri="{FF2B5EF4-FFF2-40B4-BE49-F238E27FC236}">
                <a16:creationId xmlns:a16="http://schemas.microsoft.com/office/drawing/2014/main" id="{4B098E4F-D135-ECAB-E4C7-4673C57EB2D1}"/>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10</a:t>
            </a:fld>
            <a:endParaRPr kumimoji="1" lang="ja-JP" altLang="en-US" b="1" dirty="0">
              <a:solidFill>
                <a:schemeClr val="tx1"/>
              </a:solidFill>
            </a:endParaRPr>
          </a:p>
        </p:txBody>
      </p:sp>
    </p:spTree>
    <p:extLst>
      <p:ext uri="{BB962C8B-B14F-4D97-AF65-F5344CB8AC3E}">
        <p14:creationId xmlns:p14="http://schemas.microsoft.com/office/powerpoint/2010/main" val="2824369623"/>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6EBE4BB-B958-70DB-55C3-C6CE63930691}"/>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F9450ACC-6D3E-400B-0329-FFBB0EB7240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068283D0-0F5D-B73E-BDF2-A6675D1482CA}"/>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91E8E14D-CD3F-E43D-5263-CA2E858DBA8A}"/>
              </a:ext>
            </a:extLst>
          </p:cNvPr>
          <p:cNvGraphicFramePr>
            <a:graphicFrameLocks noGrp="1"/>
          </p:cNvGraphicFramePr>
          <p:nvPr>
            <p:extLst>
              <p:ext uri="{D42A27DB-BD31-4B8C-83A1-F6EECF244321}">
                <p14:modId xmlns:p14="http://schemas.microsoft.com/office/powerpoint/2010/main" val="3180066499"/>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33A9107E-9082-7994-FD37-65A80E04E3B3}"/>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00000000-0008-0000-0000-000003000000}"/>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00000000-0008-0000-0000-000004000000}"/>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00000000-0008-0000-0000-000005000000}"/>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00000000-0008-0000-0000-000006000000}"/>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00000000-0008-0000-0000-000007000000}"/>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00000000-0008-0000-0000-000008000000}"/>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00000000-0008-0000-0000-000009000000}"/>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00000000-0008-0000-0000-00000A000000}"/>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00000000-0008-0000-0000-00000B000000}"/>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00000000-0008-0000-0000-00000C000000}"/>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00000000-0008-0000-0000-00000D000000}"/>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00000000-0008-0000-0000-00000E000000}"/>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00000000-0008-0000-0000-00000F000000}"/>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00000000-0008-0000-0000-000010000000}"/>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00000000-0008-0000-0000-000011000000}"/>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00000000-0008-0000-0000-000012000000}"/>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00000000-0008-0000-0000-000013000000}"/>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00000000-0008-0000-0000-000014000000}"/>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00000000-0008-0000-0000-000015000000}"/>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00000000-0008-0000-0000-000016000000}"/>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00000000-0008-0000-0000-000017000000}"/>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00000000-0008-0000-0000-000018000000}"/>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00000000-0008-0000-0000-000019000000}"/>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00000000-0008-0000-0000-00001A000000}"/>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00000000-0008-0000-0000-00001B000000}"/>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00000000-0008-0000-0000-00001C000000}"/>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00000000-0008-0000-0000-00001D000000}"/>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00000000-0008-0000-0000-00001E000000}"/>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00000000-0008-0000-0000-00001F000000}"/>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00000000-0008-0000-0000-000020000000}"/>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00000000-0008-0000-0000-000021000000}"/>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00000000-0008-0000-0000-000022000000}"/>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00000000-0008-0000-0000-000023000000}"/>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00000000-0008-0000-0000-000024000000}"/>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00000000-0008-0000-0000-000025000000}"/>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00000000-0008-0000-0000-000026000000}"/>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00000000-0008-0000-0000-000027000000}"/>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00000000-0008-0000-0000-000028000000}"/>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00000000-0008-0000-0000-000029000000}"/>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00000000-0008-0000-0000-00002A000000}"/>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00000000-0008-0000-0000-00002B000000}"/>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00000000-0008-0000-0000-00002C000000}"/>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00000000-0008-0000-0000-00002D000000}"/>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00000000-0008-0000-0000-00002E000000}"/>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00000000-0008-0000-0000-00002F000000}"/>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00000000-0008-0000-0000-000030000000}"/>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00000000-0008-0000-0000-000031000000}"/>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00000000-0008-0000-0000-000032000000}"/>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00000000-0008-0000-0000-000033000000}"/>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00000000-0008-0000-0000-000034000000}"/>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00000000-0008-0000-0000-000035000000}"/>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00000000-0008-0000-0000-000036000000}"/>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00000000-0008-0000-0000-000037000000}"/>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00000000-0008-0000-0000-000038000000}"/>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00000000-0008-0000-0000-000039000000}"/>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00000000-0008-0000-0000-00003A000000}"/>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00000000-0008-0000-0000-00003B000000}"/>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00000000-0008-0000-0000-00003C000000}"/>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00000000-0008-0000-0000-00003D000000}"/>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00000000-0008-0000-0000-00003E000000}"/>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00000000-0008-0000-0000-00003F000000}"/>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00000000-0008-0000-0000-000040000000}"/>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00000000-0008-0000-0000-000041000000}"/>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00000000-0008-0000-0000-000042000000}"/>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00000000-0008-0000-0000-000043000000}"/>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00000000-0008-0000-0000-000044000000}"/>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00000000-0008-0000-0000-000045000000}"/>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00000000-0008-0000-0000-000046000000}"/>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00000000-0008-0000-0000-000047000000}"/>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00000000-0008-0000-0000-000048000000}"/>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00000000-0008-0000-0000-000049000000}"/>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00000000-0008-0000-0000-00004A000000}"/>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00000000-0008-0000-0000-00004B000000}"/>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00000000-0008-0000-0000-00004C000000}"/>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00000000-0008-0000-0000-00004D000000}"/>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00000000-0008-0000-0000-00004E000000}"/>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00000000-0008-0000-0000-00004F000000}"/>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00000000-0008-0000-0000-000050000000}"/>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00000000-0008-0000-0000-000051000000}"/>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00000000-0008-0000-0000-000052000000}"/>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9FFB151F-7228-BAE5-4446-3A67525FE62C}"/>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6-3.</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ECEC03D7-546A-967B-3ADE-3BA257F32724}"/>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4" name="スライド番号プレースホルダー 2">
            <a:extLst>
              <a:ext uri="{FF2B5EF4-FFF2-40B4-BE49-F238E27FC236}">
                <a16:creationId xmlns:a16="http://schemas.microsoft.com/office/drawing/2014/main" id="{0ACEF1A5-6AB4-9EA8-DA6C-CE13C2DC197B}"/>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11</a:t>
            </a:fld>
            <a:endParaRPr kumimoji="1" lang="ja-JP" altLang="en-US" b="1">
              <a:solidFill>
                <a:schemeClr val="tx1"/>
              </a:solidFill>
            </a:endParaRPr>
          </a:p>
        </p:txBody>
      </p:sp>
    </p:spTree>
    <p:extLst>
      <p:ext uri="{BB962C8B-B14F-4D97-AF65-F5344CB8AC3E}">
        <p14:creationId xmlns:p14="http://schemas.microsoft.com/office/powerpoint/2010/main" val="3950324441"/>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BE62A22-1EFF-3D10-CD7C-8871AB1A8647}"/>
            </a:ext>
          </a:extLst>
        </p:cNvPr>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05A9B35B-BD81-4128-7CFF-0EC8EF31E0E1}"/>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8CD60CCE-F013-93F0-3ADC-16184100A5C6}"/>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55" name="表 254">
            <a:extLst>
              <a:ext uri="{FF2B5EF4-FFF2-40B4-BE49-F238E27FC236}">
                <a16:creationId xmlns:a16="http://schemas.microsoft.com/office/drawing/2014/main" id="{B4514211-C4FF-C067-74B5-F5C86BF7C72A}"/>
              </a:ext>
            </a:extLst>
          </p:cNvPr>
          <p:cNvGraphicFramePr>
            <a:graphicFrameLocks noGrp="1"/>
          </p:cNvGraphicFramePr>
          <p:nvPr>
            <p:extLst>
              <p:ext uri="{D42A27DB-BD31-4B8C-83A1-F6EECF244321}">
                <p14:modId xmlns:p14="http://schemas.microsoft.com/office/powerpoint/2010/main" val="1122876753"/>
              </p:ext>
            </p:extLst>
          </p:nvPr>
        </p:nvGraphicFramePr>
        <p:xfrm>
          <a:off x="235974" y="1547210"/>
          <a:ext cx="11682229" cy="5188410"/>
        </p:xfrm>
        <a:graphic>
          <a:graphicData uri="http://schemas.openxmlformats.org/drawingml/2006/table">
            <a:tbl>
              <a:tblPr/>
              <a:tblGrid>
                <a:gridCol w="2625213">
                  <a:extLst>
                    <a:ext uri="{9D8B030D-6E8A-4147-A177-3AD203B41FA5}">
                      <a16:colId xmlns:a16="http://schemas.microsoft.com/office/drawing/2014/main" val="434931649"/>
                    </a:ext>
                  </a:extLst>
                </a:gridCol>
                <a:gridCol w="2301333">
                  <a:extLst>
                    <a:ext uri="{9D8B030D-6E8A-4147-A177-3AD203B41FA5}">
                      <a16:colId xmlns:a16="http://schemas.microsoft.com/office/drawing/2014/main" val="30202719"/>
                    </a:ext>
                  </a:extLst>
                </a:gridCol>
                <a:gridCol w="2076728">
                  <a:extLst>
                    <a:ext uri="{9D8B030D-6E8A-4147-A177-3AD203B41FA5}">
                      <a16:colId xmlns:a16="http://schemas.microsoft.com/office/drawing/2014/main" val="2791271798"/>
                    </a:ext>
                  </a:extLst>
                </a:gridCol>
                <a:gridCol w="2076728">
                  <a:extLst>
                    <a:ext uri="{9D8B030D-6E8A-4147-A177-3AD203B41FA5}">
                      <a16:colId xmlns:a16="http://schemas.microsoft.com/office/drawing/2014/main" val="1241270451"/>
                    </a:ext>
                  </a:extLst>
                </a:gridCol>
                <a:gridCol w="2602227">
                  <a:extLst>
                    <a:ext uri="{9D8B030D-6E8A-4147-A177-3AD203B41FA5}">
                      <a16:colId xmlns:a16="http://schemas.microsoft.com/office/drawing/2014/main" val="2890269821"/>
                    </a:ext>
                  </a:extLst>
                </a:gridCol>
              </a:tblGrid>
              <a:tr h="196091">
                <a:tc rowSpan="2">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事業項目</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gridSpan="4">
                  <a:txBody>
                    <a:bodyPr/>
                    <a:lstStyle/>
                    <a:p>
                      <a:pPr algn="ctr" fontAlgn="ctr">
                        <a:buNone/>
                      </a:pPr>
                      <a:r>
                        <a:rPr lang="en-US" altLang="ja-JP" sz="11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hMerge="1">
                  <a:txBody>
                    <a:bodyPr/>
                    <a:lstStyle/>
                    <a:p>
                      <a:endParaRPr kumimoji="1" lang="ja-JP" altLang="en-US"/>
                    </a:p>
                  </a:txBody>
                  <a:tcPr/>
                </a:tc>
                <a:tc hMerge="1">
                  <a:txBody>
                    <a:bodyPr/>
                    <a:lstStyle/>
                    <a:p>
                      <a:endParaRPr kumimoji="1" lang="ja-JP" altLang="en-US"/>
                    </a:p>
                  </a:txBody>
                  <a:tcPr/>
                </a:tc>
                <a:extLst>
                  <a:ext uri="{0D108BD9-81ED-4DB2-BD59-A6C34878D82A}">
                    <a16:rowId xmlns:a16="http://schemas.microsoft.com/office/drawing/2014/main" val="1666164495"/>
                  </a:ext>
                </a:extLst>
              </a:tr>
              <a:tr h="196091">
                <a:tc vMerge="1">
                  <a:txBody>
                    <a:bodyPr/>
                    <a:lstStyle/>
                    <a:p>
                      <a:endParaRPr kumimoji="1" lang="ja-JP" altLang="en-US"/>
                    </a:p>
                  </a:txBody>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４月～６月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７月～９月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a:solidFill>
                            <a:srgbClr val="000000"/>
                          </a:solidFill>
                          <a:effectLst/>
                          <a:latin typeface="BIZ UDPゴシック" panose="020B0400000000000000" pitchFamily="50" charset="-128"/>
                          <a:ea typeface="BIZ UDPゴシック" panose="020B0400000000000000" pitchFamily="50" charset="-128"/>
                        </a:rPr>
                        <a:t>１０月～１２月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１月～３月</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76002317"/>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①</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a:noFill/>
                    </a:lnB>
                    <a:noFill/>
                  </a:tcPr>
                </a:tc>
                <a:extLst>
                  <a:ext uri="{0D108BD9-81ED-4DB2-BD59-A6C34878D82A}">
                    <a16:rowId xmlns:a16="http://schemas.microsoft.com/office/drawing/2014/main" val="2463962320"/>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(a)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3881475022"/>
                  </a:ext>
                </a:extLst>
              </a:tr>
              <a:tr h="314575">
                <a:tc>
                  <a:txBody>
                    <a:bodyPr/>
                    <a:lstStyle/>
                    <a:p>
                      <a:pPr algn="just" fontAlgn="ctr">
                        <a:buNone/>
                      </a:pPr>
                      <a:r>
                        <a:rPr 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(b) ◇◇◇</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の調査</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019753498"/>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92377333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の検討</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87845629"/>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419458700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③</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の評価</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72646171"/>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48577883"/>
                  </a:ext>
                </a:extLst>
              </a:tr>
              <a:tr h="314575">
                <a:tc>
                  <a:txBody>
                    <a:bodyPr/>
                    <a:lstStyle/>
                    <a:p>
                      <a:pPr algn="just"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④</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の確認</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〇〇株式会社</a:t>
                      </a:r>
                      <a:r>
                        <a:rPr lang="en-US" altLang="ja-JP" sz="1000" b="0" i="0" u="none" strike="noStrike" dirty="0">
                          <a:solidFill>
                            <a:srgbClr val="0000FF"/>
                          </a:solidFill>
                          <a:effectLst/>
                          <a:latin typeface="BIZ UDPゴシック" panose="020B0400000000000000" pitchFamily="50" charset="-128"/>
                          <a:ea typeface="BIZ UDPゴシック" panose="020B0400000000000000" pitchFamily="50" charset="-128"/>
                        </a:rPr>
                        <a:t>)</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976468371"/>
                  </a:ext>
                </a:extLst>
              </a:tr>
              <a:tr h="314575">
                <a:tc>
                  <a:txBody>
                    <a:bodyPr/>
                    <a:lstStyle/>
                    <a:p>
                      <a:pPr algn="l" fontAlgn="ctr">
                        <a:buNone/>
                      </a:pPr>
                      <a:endPar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847522330"/>
                  </a:ext>
                </a:extLst>
              </a:tr>
              <a:tr h="314575">
                <a:tc>
                  <a:txBody>
                    <a:bodyPr/>
                    <a:lstStyle/>
                    <a:p>
                      <a:pPr algn="l" fontAlgn="ctr">
                        <a:buNone/>
                      </a:pPr>
                      <a:r>
                        <a:rPr lang="ja-JP" altLang="en-US" sz="1000" b="0" i="0" u="none" strike="noStrike">
                          <a:solidFill>
                            <a:srgbClr val="0000FF"/>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341102796"/>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734538370"/>
                  </a:ext>
                </a:extLst>
              </a:tr>
              <a:tr h="314575">
                <a:tc>
                  <a:txBody>
                    <a:bodyPr/>
                    <a:lstStyle/>
                    <a:p>
                      <a:pPr algn="l" fontAlgn="ctr">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solidFill>
                      <a:srgbClr val="FFFFFF"/>
                    </a:solid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905175221"/>
                  </a:ext>
                </a:extLst>
              </a:tr>
              <a:tr h="178265">
                <a:tc>
                  <a:txBody>
                    <a:bodyPr/>
                    <a:lstStyle/>
                    <a:p>
                      <a:pPr algn="l" fontAlgn="ctr">
                        <a:buNone/>
                      </a:pPr>
                      <a:r>
                        <a:rPr lang="ja-JP" altLang="en-US" sz="1000" b="0" i="0" u="none" strike="noStrike" dirty="0">
                          <a:solidFill>
                            <a:srgbClr val="0000FF"/>
                          </a:solidFill>
                          <a:effectLst/>
                          <a:latin typeface="BIZ UDPゴシック" panose="020B0400000000000000" pitchFamily="50" charset="-128"/>
                          <a:ea typeface="BIZ UDPゴシック" panose="020B0400000000000000" pitchFamily="50" charset="-128"/>
                        </a:rPr>
                        <a:t>定例会</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gridSpan="3">
                  <a:txBody>
                    <a:bodyPr/>
                    <a:lstStyle/>
                    <a:p>
                      <a:pPr algn="l" fontAlgn="ctr">
                        <a:buNone/>
                      </a:pPr>
                      <a:endPar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hMerge="1">
                  <a:txBody>
                    <a:bodyPr/>
                    <a:lstStyle/>
                    <a:p>
                      <a:endParaRPr kumimoji="1" lang="ja-JP" altLang="en-US"/>
                    </a:p>
                  </a:txBody>
                  <a:tcPr/>
                </a:tc>
                <a:tc hMerge="1">
                  <a:txBody>
                    <a:bodyPr/>
                    <a:lstStyle/>
                    <a:p>
                      <a:endParaRPr kumimoji="1" lang="ja-JP" altLang="en-US"/>
                    </a:p>
                  </a:txBody>
                  <a:tcPr/>
                </a:tc>
                <a:tc>
                  <a:txBody>
                    <a:bodyPr/>
                    <a:lstStyle/>
                    <a:p>
                      <a:pPr algn="l" fontAlgn="ctr">
                        <a:buNone/>
                      </a:pPr>
                      <a:endPar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2724161600"/>
                  </a:ext>
                </a:extLst>
              </a:tr>
              <a:tr h="339742">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a:noFill/>
                    </a:lnB>
                    <a:noFill/>
                  </a:tcPr>
                </a:tc>
                <a:extLst>
                  <a:ext uri="{0D108BD9-81ED-4DB2-BD59-A6C34878D82A}">
                    <a16:rowId xmlns:a16="http://schemas.microsoft.com/office/drawing/2014/main" val="1790829288"/>
                  </a:ext>
                </a:extLst>
              </a:tr>
              <a:tr h="188746">
                <a:tc>
                  <a:txBody>
                    <a:bodyPr/>
                    <a:lstStyle/>
                    <a:p>
                      <a:pPr algn="l" fontAlgn="t">
                        <a:buNone/>
                      </a:pPr>
                      <a:r>
                        <a:rPr lang="ja-JP" altLang="en-US" sz="105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8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a:noFill/>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860503467"/>
                  </a:ext>
                </a:extLst>
              </a:tr>
            </a:tbl>
          </a:graphicData>
        </a:graphic>
      </p:graphicFrame>
      <p:grpSp>
        <p:nvGrpSpPr>
          <p:cNvPr id="256" name="グループ化 255">
            <a:extLst>
              <a:ext uri="{FF2B5EF4-FFF2-40B4-BE49-F238E27FC236}">
                <a16:creationId xmlns:a16="http://schemas.microsoft.com/office/drawing/2014/main" id="{26A43C51-3650-244E-EF1D-3FC937ADD427}"/>
              </a:ext>
            </a:extLst>
          </p:cNvPr>
          <p:cNvGrpSpPr/>
          <p:nvPr/>
        </p:nvGrpSpPr>
        <p:grpSpPr>
          <a:xfrm>
            <a:off x="2595422" y="1966476"/>
            <a:ext cx="8774542" cy="3827031"/>
            <a:chOff x="0" y="0"/>
            <a:chExt cx="4886325" cy="4919682"/>
          </a:xfrm>
        </p:grpSpPr>
        <p:sp>
          <p:nvSpPr>
            <p:cNvPr id="257" name="テキスト ボックス 2">
              <a:extLst>
                <a:ext uri="{FF2B5EF4-FFF2-40B4-BE49-F238E27FC236}">
                  <a16:creationId xmlns:a16="http://schemas.microsoft.com/office/drawing/2014/main" id="{9EE1AB18-20D4-8E83-DB13-4A70FCDE5BE8}"/>
                </a:ext>
              </a:extLst>
            </p:cNvPr>
            <p:cNvSpPr txBox="1"/>
            <p:nvPr/>
          </p:nvSpPr>
          <p:spPr>
            <a:xfrm>
              <a:off x="190817" y="0"/>
              <a:ext cx="1110938"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58" name="直線矢印コネクタ 257">
              <a:extLst>
                <a:ext uri="{FF2B5EF4-FFF2-40B4-BE49-F238E27FC236}">
                  <a16:creationId xmlns:a16="http://schemas.microsoft.com/office/drawing/2014/main" id="{46918B1E-FEF6-C1AC-EF66-074A51E67566}"/>
                </a:ext>
              </a:extLst>
            </p:cNvPr>
            <p:cNvCxnSpPr/>
            <p:nvPr/>
          </p:nvCxnSpPr>
          <p:spPr>
            <a:xfrm>
              <a:off x="198031" y="217579"/>
              <a:ext cx="109650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59" name="テキスト ボックス 4">
              <a:extLst>
                <a:ext uri="{FF2B5EF4-FFF2-40B4-BE49-F238E27FC236}">
                  <a16:creationId xmlns:a16="http://schemas.microsoft.com/office/drawing/2014/main" id="{27B544AA-095F-8F77-AFFF-FAF922AAA294}"/>
                </a:ext>
              </a:extLst>
            </p:cNvPr>
            <p:cNvSpPr txBox="1"/>
            <p:nvPr/>
          </p:nvSpPr>
          <p:spPr>
            <a:xfrm>
              <a:off x="1157477"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0" name="直線矢印コネクタ 259">
              <a:extLst>
                <a:ext uri="{FF2B5EF4-FFF2-40B4-BE49-F238E27FC236}">
                  <a16:creationId xmlns:a16="http://schemas.microsoft.com/office/drawing/2014/main" id="{150487C1-E330-EE19-673D-BAD2885F6AE1}"/>
                </a:ext>
              </a:extLst>
            </p:cNvPr>
            <p:cNvCxnSpPr/>
            <p:nvPr/>
          </p:nvCxnSpPr>
          <p:spPr>
            <a:xfrm>
              <a:off x="1398357" y="217579"/>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1" name="テキスト ボックス 6">
              <a:extLst>
                <a:ext uri="{FF2B5EF4-FFF2-40B4-BE49-F238E27FC236}">
                  <a16:creationId xmlns:a16="http://schemas.microsoft.com/office/drawing/2014/main" id="{721D2FDB-1ADE-8B8B-E671-8F9D7B4140E4}"/>
                </a:ext>
              </a:extLst>
            </p:cNvPr>
            <p:cNvSpPr txBox="1"/>
            <p:nvPr/>
          </p:nvSpPr>
          <p:spPr>
            <a:xfrm>
              <a:off x="1600346"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62" name="直線矢印コネクタ 261">
              <a:extLst>
                <a:ext uri="{FF2B5EF4-FFF2-40B4-BE49-F238E27FC236}">
                  <a16:creationId xmlns:a16="http://schemas.microsoft.com/office/drawing/2014/main" id="{8C098C12-5F72-D39B-0856-BAC6A5F1587B}"/>
                </a:ext>
              </a:extLst>
            </p:cNvPr>
            <p:cNvCxnSpPr/>
            <p:nvPr/>
          </p:nvCxnSpPr>
          <p:spPr>
            <a:xfrm>
              <a:off x="1845618"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3" name="テキスト ボックス 8">
              <a:extLst>
                <a:ext uri="{FF2B5EF4-FFF2-40B4-BE49-F238E27FC236}">
                  <a16:creationId xmlns:a16="http://schemas.microsoft.com/office/drawing/2014/main" id="{A9C8DD46-9136-BD8B-EC94-96263172FAAD}"/>
                </a:ext>
              </a:extLst>
            </p:cNvPr>
            <p:cNvSpPr txBox="1"/>
            <p:nvPr/>
          </p:nvSpPr>
          <p:spPr>
            <a:xfrm>
              <a:off x="1802335" y="0"/>
              <a:ext cx="875305"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64" name="直線矢印コネクタ 263">
              <a:extLst>
                <a:ext uri="{FF2B5EF4-FFF2-40B4-BE49-F238E27FC236}">
                  <a16:creationId xmlns:a16="http://schemas.microsoft.com/office/drawing/2014/main" id="{17472116-4240-E596-DEA7-10502F90E295}"/>
                </a:ext>
              </a:extLst>
            </p:cNvPr>
            <p:cNvCxnSpPr/>
            <p:nvPr/>
          </p:nvCxnSpPr>
          <p:spPr>
            <a:xfrm>
              <a:off x="1924971" y="217579"/>
              <a:ext cx="63043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5" name="テキスト ボックス 10">
              <a:extLst>
                <a:ext uri="{FF2B5EF4-FFF2-40B4-BE49-F238E27FC236}">
                  <a16:creationId xmlns:a16="http://schemas.microsoft.com/office/drawing/2014/main" id="{F7D7A1D1-762D-768D-AD64-40A5974E29F9}"/>
                </a:ext>
              </a:extLst>
            </p:cNvPr>
            <p:cNvSpPr txBox="1"/>
            <p:nvPr/>
          </p:nvSpPr>
          <p:spPr>
            <a:xfrm>
              <a:off x="2372232" y="797084"/>
              <a:ext cx="684450"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266" name="直線矢印コネクタ 265">
              <a:extLst>
                <a:ext uri="{FF2B5EF4-FFF2-40B4-BE49-F238E27FC236}">
                  <a16:creationId xmlns:a16="http://schemas.microsoft.com/office/drawing/2014/main" id="{16B1229D-DFCF-3C38-7FBC-2E5B6C98D278}"/>
                </a:ext>
              </a:extLst>
            </p:cNvPr>
            <p:cNvCxnSpPr/>
            <p:nvPr/>
          </p:nvCxnSpPr>
          <p:spPr>
            <a:xfrm>
              <a:off x="2613113" y="307402"/>
              <a:ext cx="0" cy="467467"/>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67" name="直線矢印コネクタ 266">
              <a:extLst>
                <a:ext uri="{FF2B5EF4-FFF2-40B4-BE49-F238E27FC236}">
                  <a16:creationId xmlns:a16="http://schemas.microsoft.com/office/drawing/2014/main" id="{8691780A-10FD-E96A-40E8-4857A71A238E}"/>
                </a:ext>
              </a:extLst>
            </p:cNvPr>
            <p:cNvCxnSpPr/>
            <p:nvPr/>
          </p:nvCxnSpPr>
          <p:spPr>
            <a:xfrm>
              <a:off x="2148601" y="920227"/>
              <a:ext cx="40680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68" name="テキスト ボックス 13">
              <a:extLst>
                <a:ext uri="{FF2B5EF4-FFF2-40B4-BE49-F238E27FC236}">
                  <a16:creationId xmlns:a16="http://schemas.microsoft.com/office/drawing/2014/main" id="{B36A654D-F0AF-606F-F888-F54F6CC99982}"/>
                </a:ext>
              </a:extLst>
            </p:cNvPr>
            <p:cNvSpPr txBox="1"/>
            <p:nvPr/>
          </p:nvSpPr>
          <p:spPr>
            <a:xfrm>
              <a:off x="2865599" y="276980"/>
              <a:ext cx="875305"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69" name="直線矢印コネクタ 268">
              <a:extLst>
                <a:ext uri="{FF2B5EF4-FFF2-40B4-BE49-F238E27FC236}">
                  <a16:creationId xmlns:a16="http://schemas.microsoft.com/office/drawing/2014/main" id="{96967C04-3E34-A000-5D0B-6020C86F039A}"/>
                </a:ext>
              </a:extLst>
            </p:cNvPr>
            <p:cNvCxnSpPr/>
            <p:nvPr/>
          </p:nvCxnSpPr>
          <p:spPr>
            <a:xfrm>
              <a:off x="2999212" y="496224"/>
              <a:ext cx="54449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0" name="テキスト ボックス 15">
              <a:extLst>
                <a:ext uri="{FF2B5EF4-FFF2-40B4-BE49-F238E27FC236}">
                  <a16:creationId xmlns:a16="http://schemas.microsoft.com/office/drawing/2014/main" id="{3E1DEA3D-17F0-D28B-6041-0BDDA285278F}"/>
                </a:ext>
              </a:extLst>
            </p:cNvPr>
            <p:cNvSpPr txBox="1"/>
            <p:nvPr/>
          </p:nvSpPr>
          <p:spPr>
            <a:xfrm>
              <a:off x="3493207" y="686012"/>
              <a:ext cx="240881" cy="791505"/>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1" name="直線矢印コネクタ 270">
              <a:extLst>
                <a:ext uri="{FF2B5EF4-FFF2-40B4-BE49-F238E27FC236}">
                  <a16:creationId xmlns:a16="http://schemas.microsoft.com/office/drawing/2014/main" id="{7CCF8D55-C80D-C274-EF86-9DF4AF53C42E}"/>
                </a:ext>
              </a:extLst>
            </p:cNvPr>
            <p:cNvCxnSpPr/>
            <p:nvPr/>
          </p:nvCxnSpPr>
          <p:spPr>
            <a:xfrm>
              <a:off x="3604238"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2" name="直線矢印コネクタ 271">
              <a:extLst>
                <a:ext uri="{FF2B5EF4-FFF2-40B4-BE49-F238E27FC236}">
                  <a16:creationId xmlns:a16="http://schemas.microsoft.com/office/drawing/2014/main" id="{EAC5EB52-2BD9-76F7-3730-5C8128DE5C42}"/>
                </a:ext>
              </a:extLst>
            </p:cNvPr>
            <p:cNvCxnSpPr/>
            <p:nvPr/>
          </p:nvCxnSpPr>
          <p:spPr>
            <a:xfrm>
              <a:off x="3118085" y="920227"/>
              <a:ext cx="42561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3" name="テキスト ボックス 18">
              <a:extLst>
                <a:ext uri="{FF2B5EF4-FFF2-40B4-BE49-F238E27FC236}">
                  <a16:creationId xmlns:a16="http://schemas.microsoft.com/office/drawing/2014/main" id="{BA0A5E7E-4476-BB50-011B-CE3270899F30}"/>
                </a:ext>
              </a:extLst>
            </p:cNvPr>
            <p:cNvSpPr txBox="1"/>
            <p:nvPr/>
          </p:nvSpPr>
          <p:spPr>
            <a:xfrm>
              <a:off x="3558132" y="276980"/>
              <a:ext cx="684449" cy="26753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274" name="直線矢印コネクタ 273">
              <a:extLst>
                <a:ext uri="{FF2B5EF4-FFF2-40B4-BE49-F238E27FC236}">
                  <a16:creationId xmlns:a16="http://schemas.microsoft.com/office/drawing/2014/main" id="{AEC7BB12-F60A-433F-8DA1-8D755B7DB220}"/>
                </a:ext>
              </a:extLst>
            </p:cNvPr>
            <p:cNvCxnSpPr/>
            <p:nvPr/>
          </p:nvCxnSpPr>
          <p:spPr>
            <a:xfrm>
              <a:off x="3669163" y="496224"/>
              <a:ext cx="39676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5" name="テキスト ボックス 20">
              <a:extLst>
                <a:ext uri="{FF2B5EF4-FFF2-40B4-BE49-F238E27FC236}">
                  <a16:creationId xmlns:a16="http://schemas.microsoft.com/office/drawing/2014/main" id="{E8ABA4A8-704A-C1EF-2558-D8FC4664B788}"/>
                </a:ext>
              </a:extLst>
            </p:cNvPr>
            <p:cNvSpPr txBox="1"/>
            <p:nvPr/>
          </p:nvSpPr>
          <p:spPr>
            <a:xfrm>
              <a:off x="3863937" y="797084"/>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cxnSp>
          <p:nvCxnSpPr>
            <p:cNvPr id="276" name="直線矢印コネクタ 275">
              <a:extLst>
                <a:ext uri="{FF2B5EF4-FFF2-40B4-BE49-F238E27FC236}">
                  <a16:creationId xmlns:a16="http://schemas.microsoft.com/office/drawing/2014/main" id="{9F072407-DADA-4B72-9243-BD3EA144169E}"/>
                </a:ext>
              </a:extLst>
            </p:cNvPr>
            <p:cNvCxnSpPr/>
            <p:nvPr/>
          </p:nvCxnSpPr>
          <p:spPr>
            <a:xfrm>
              <a:off x="4101995" y="540652"/>
              <a:ext cx="0" cy="234215"/>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77" name="直線矢印コネクタ 276">
              <a:extLst>
                <a:ext uri="{FF2B5EF4-FFF2-40B4-BE49-F238E27FC236}">
                  <a16:creationId xmlns:a16="http://schemas.microsoft.com/office/drawing/2014/main" id="{E8272557-AD15-E84A-C829-85D90BC2773A}"/>
                </a:ext>
              </a:extLst>
            </p:cNvPr>
            <p:cNvCxnSpPr/>
            <p:nvPr/>
          </p:nvCxnSpPr>
          <p:spPr>
            <a:xfrm>
              <a:off x="3741301" y="920227"/>
              <a:ext cx="317411"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78" name="テキスト ボックス 23">
              <a:extLst>
                <a:ext uri="{FF2B5EF4-FFF2-40B4-BE49-F238E27FC236}">
                  <a16:creationId xmlns:a16="http://schemas.microsoft.com/office/drawing/2014/main" id="{0E6C9F16-F163-5E35-91AE-6E79425854E8}"/>
                </a:ext>
              </a:extLst>
            </p:cNvPr>
            <p:cNvSpPr txBox="1"/>
            <p:nvPr/>
          </p:nvSpPr>
          <p:spPr>
            <a:xfrm>
              <a:off x="3541505" y="674905"/>
              <a:ext cx="681627" cy="26753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データ取得</a:t>
              </a:r>
            </a:p>
          </p:txBody>
        </p:sp>
        <p:cxnSp>
          <p:nvCxnSpPr>
            <p:cNvPr id="279" name="直線矢印コネクタ 278">
              <a:extLst>
                <a:ext uri="{FF2B5EF4-FFF2-40B4-BE49-F238E27FC236}">
                  <a16:creationId xmlns:a16="http://schemas.microsoft.com/office/drawing/2014/main" id="{A00A4370-FE3D-E5BE-5682-316868CC7642}"/>
                </a:ext>
              </a:extLst>
            </p:cNvPr>
            <p:cNvCxnSpPr/>
            <p:nvPr/>
          </p:nvCxnSpPr>
          <p:spPr>
            <a:xfrm>
              <a:off x="3747530"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0" name="テキスト ボックス 25">
              <a:extLst>
                <a:ext uri="{FF2B5EF4-FFF2-40B4-BE49-F238E27FC236}">
                  <a16:creationId xmlns:a16="http://schemas.microsoft.com/office/drawing/2014/main" id="{1F7852C8-90D2-AF03-B901-2291DFFDE325}"/>
                </a:ext>
              </a:extLst>
            </p:cNvPr>
            <p:cNvSpPr txBox="1"/>
            <p:nvPr/>
          </p:nvSpPr>
          <p:spPr>
            <a:xfrm>
              <a:off x="4268578" y="1701103"/>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281" name="テキスト ボックス 26">
              <a:extLst>
                <a:ext uri="{FF2B5EF4-FFF2-40B4-BE49-F238E27FC236}">
                  <a16:creationId xmlns:a16="http://schemas.microsoft.com/office/drawing/2014/main" id="{C9B8C1FF-F06F-D342-3103-97DBD1ED6D54}"/>
                </a:ext>
              </a:extLst>
            </p:cNvPr>
            <p:cNvSpPr txBox="1"/>
            <p:nvPr/>
          </p:nvSpPr>
          <p:spPr>
            <a:xfrm>
              <a:off x="4264593" y="2037541"/>
              <a:ext cx="405722"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282" name="直線矢印コネクタ 281">
              <a:extLst>
                <a:ext uri="{FF2B5EF4-FFF2-40B4-BE49-F238E27FC236}">
                  <a16:creationId xmlns:a16="http://schemas.microsoft.com/office/drawing/2014/main" id="{8E1EE543-C8FE-EC88-BCC3-61218EC8D687}"/>
                </a:ext>
              </a:extLst>
            </p:cNvPr>
            <p:cNvCxnSpPr/>
            <p:nvPr/>
          </p:nvCxnSpPr>
          <p:spPr>
            <a:xfrm>
              <a:off x="4140062" y="1341131"/>
              <a:ext cx="0" cy="263770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3" name="直線矢印コネクタ 282">
              <a:extLst>
                <a:ext uri="{FF2B5EF4-FFF2-40B4-BE49-F238E27FC236}">
                  <a16:creationId xmlns:a16="http://schemas.microsoft.com/office/drawing/2014/main" id="{32985567-A6BB-FB68-4BA8-AA0DC4662F05}"/>
                </a:ext>
              </a:extLst>
            </p:cNvPr>
            <p:cNvCxnSpPr/>
            <p:nvPr/>
          </p:nvCxnSpPr>
          <p:spPr>
            <a:xfrm>
              <a:off x="4463841" y="2879064"/>
              <a:ext cx="0" cy="126766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4" name="直線矢印コネクタ 283">
              <a:extLst>
                <a:ext uri="{FF2B5EF4-FFF2-40B4-BE49-F238E27FC236}">
                  <a16:creationId xmlns:a16="http://schemas.microsoft.com/office/drawing/2014/main" id="{F6DD4686-15E4-5D64-737D-3CB163E4D302}"/>
                </a:ext>
              </a:extLst>
            </p:cNvPr>
            <p:cNvCxnSpPr/>
            <p:nvPr/>
          </p:nvCxnSpPr>
          <p:spPr>
            <a:xfrm>
              <a:off x="216719" y="3705787"/>
              <a:ext cx="10903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85" name="直線矢印コネクタ 284">
              <a:extLst>
                <a:ext uri="{FF2B5EF4-FFF2-40B4-BE49-F238E27FC236}">
                  <a16:creationId xmlns:a16="http://schemas.microsoft.com/office/drawing/2014/main" id="{3FECEF07-5D4C-0A92-ACE0-82CE2A1F573A}"/>
                </a:ext>
              </a:extLst>
            </p:cNvPr>
            <p:cNvCxnSpPr/>
            <p:nvPr/>
          </p:nvCxnSpPr>
          <p:spPr>
            <a:xfrm>
              <a:off x="211240" y="3372389"/>
              <a:ext cx="1100143"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6" name="テキスト ボックス 31">
              <a:extLst>
                <a:ext uri="{FF2B5EF4-FFF2-40B4-BE49-F238E27FC236}">
                  <a16:creationId xmlns:a16="http://schemas.microsoft.com/office/drawing/2014/main" id="{25FD5D1A-728E-6024-ACF5-5C8A0BFE1189}"/>
                </a:ext>
              </a:extLst>
            </p:cNvPr>
            <p:cNvSpPr txBox="1"/>
            <p:nvPr/>
          </p:nvSpPr>
          <p:spPr>
            <a:xfrm>
              <a:off x="1064529" y="3152490"/>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装置設計</a:t>
              </a:r>
            </a:p>
          </p:txBody>
        </p:sp>
        <p:cxnSp>
          <p:nvCxnSpPr>
            <p:cNvPr id="287" name="直線矢印コネクタ 286">
              <a:extLst>
                <a:ext uri="{FF2B5EF4-FFF2-40B4-BE49-F238E27FC236}">
                  <a16:creationId xmlns:a16="http://schemas.microsoft.com/office/drawing/2014/main" id="{918D6148-BE7C-0B4D-5594-09A0754C64EA}"/>
                </a:ext>
              </a:extLst>
            </p:cNvPr>
            <p:cNvCxnSpPr/>
            <p:nvPr/>
          </p:nvCxnSpPr>
          <p:spPr>
            <a:xfrm>
              <a:off x="817456" y="3361379"/>
              <a:ext cx="0" cy="377606"/>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288" name="テキスト ボックス 33">
              <a:extLst>
                <a:ext uri="{FF2B5EF4-FFF2-40B4-BE49-F238E27FC236}">
                  <a16:creationId xmlns:a16="http://schemas.microsoft.com/office/drawing/2014/main" id="{64885B9B-9A52-E75A-44A2-EDE0A568F819}"/>
                </a:ext>
              </a:extLst>
            </p:cNvPr>
            <p:cNvSpPr txBox="1"/>
            <p:nvPr/>
          </p:nvSpPr>
          <p:spPr>
            <a:xfrm>
              <a:off x="0" y="3483234"/>
              <a:ext cx="877580"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289" name="直線矢印コネクタ 288">
              <a:extLst>
                <a:ext uri="{FF2B5EF4-FFF2-40B4-BE49-F238E27FC236}">
                  <a16:creationId xmlns:a16="http://schemas.microsoft.com/office/drawing/2014/main" id="{F4C388D3-29EC-4A3C-07A7-7DB2D222E57F}"/>
                </a:ext>
              </a:extLst>
            </p:cNvPr>
            <p:cNvCxnSpPr/>
            <p:nvPr/>
          </p:nvCxnSpPr>
          <p:spPr>
            <a:xfrm>
              <a:off x="1342272" y="3366314"/>
              <a:ext cx="62165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0" name="テキスト ボックス 35">
              <a:extLst>
                <a:ext uri="{FF2B5EF4-FFF2-40B4-BE49-F238E27FC236}">
                  <a16:creationId xmlns:a16="http://schemas.microsoft.com/office/drawing/2014/main" id="{D405C95F-06F0-64FC-C9A4-0BF4DCDA5B87}"/>
                </a:ext>
              </a:extLst>
            </p:cNvPr>
            <p:cNvSpPr txBox="1"/>
            <p:nvPr/>
          </p:nvSpPr>
          <p:spPr>
            <a:xfrm>
              <a:off x="1173870" y="3477159"/>
              <a:ext cx="874593" cy="26734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メーカー選定</a:t>
              </a:r>
            </a:p>
          </p:txBody>
        </p:sp>
        <p:sp>
          <p:nvSpPr>
            <p:cNvPr id="291" name="テキスト ボックス 36">
              <a:extLst>
                <a:ext uri="{FF2B5EF4-FFF2-40B4-BE49-F238E27FC236}">
                  <a16:creationId xmlns:a16="http://schemas.microsoft.com/office/drawing/2014/main" id="{5F42A64D-CB3B-0130-BBC1-E3470B89C41F}"/>
                </a:ext>
              </a:extLst>
            </p:cNvPr>
            <p:cNvSpPr txBox="1"/>
            <p:nvPr/>
          </p:nvSpPr>
          <p:spPr>
            <a:xfrm>
              <a:off x="1889207" y="3564195"/>
              <a:ext cx="636428" cy="41463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◆メーカー選定</a:t>
              </a:r>
              <a:endParaRPr kumimoji="1" lang="en-US" altLang="ja-JP" sz="7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700">
                  <a:solidFill>
                    <a:srgbClr val="0070C0"/>
                  </a:solidFill>
                  <a:latin typeface="BIZ UDPゴシック" panose="020B0400000000000000" pitchFamily="50" charset="-128"/>
                  <a:ea typeface="BIZ UDPゴシック" panose="020B0400000000000000" pitchFamily="50" charset="-128"/>
                </a:rPr>
                <a:t>・交渉・契約</a:t>
              </a:r>
            </a:p>
          </p:txBody>
        </p:sp>
        <p:sp>
          <p:nvSpPr>
            <p:cNvPr id="292" name="テキスト ボックス 37">
              <a:extLst>
                <a:ext uri="{FF2B5EF4-FFF2-40B4-BE49-F238E27FC236}">
                  <a16:creationId xmlns:a16="http://schemas.microsoft.com/office/drawing/2014/main" id="{9CE19CB2-3ABB-20DF-FB4B-D7A1643D0B31}"/>
                </a:ext>
              </a:extLst>
            </p:cNvPr>
            <p:cNvSpPr txBox="1"/>
            <p:nvPr/>
          </p:nvSpPr>
          <p:spPr>
            <a:xfrm>
              <a:off x="3296945" y="3542941"/>
              <a:ext cx="683501" cy="267351"/>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◆納入</a:t>
              </a:r>
            </a:p>
          </p:txBody>
        </p:sp>
        <p:cxnSp>
          <p:nvCxnSpPr>
            <p:cNvPr id="293" name="直線矢印コネクタ 292">
              <a:extLst>
                <a:ext uri="{FF2B5EF4-FFF2-40B4-BE49-F238E27FC236}">
                  <a16:creationId xmlns:a16="http://schemas.microsoft.com/office/drawing/2014/main" id="{E22C8B94-8720-BAAD-4E25-AA9B0E2A4446}"/>
                </a:ext>
              </a:extLst>
            </p:cNvPr>
            <p:cNvCxnSpPr/>
            <p:nvPr/>
          </p:nvCxnSpPr>
          <p:spPr>
            <a:xfrm>
              <a:off x="2486244" y="3685671"/>
              <a:ext cx="99699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294" name="直線矢印コネクタ 293">
              <a:extLst>
                <a:ext uri="{FF2B5EF4-FFF2-40B4-BE49-F238E27FC236}">
                  <a16:creationId xmlns:a16="http://schemas.microsoft.com/office/drawing/2014/main" id="{3760391A-DE90-26AD-8008-488146411599}"/>
                </a:ext>
              </a:extLst>
            </p:cNvPr>
            <p:cNvCxnSpPr/>
            <p:nvPr/>
          </p:nvCxnSpPr>
          <p:spPr>
            <a:xfrm>
              <a:off x="3832464" y="3687189"/>
              <a:ext cx="577574" cy="0"/>
            </a:xfrm>
            <a:prstGeom prst="straightConnector1">
              <a:avLst/>
            </a:prstGeom>
            <a:ln>
              <a:solidFill>
                <a:schemeClr val="tx1"/>
              </a:solidFill>
              <a:prstDash val="sysDot"/>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5" name="テキスト ボックス 40">
              <a:extLst>
                <a:ext uri="{FF2B5EF4-FFF2-40B4-BE49-F238E27FC236}">
                  <a16:creationId xmlns:a16="http://schemas.microsoft.com/office/drawing/2014/main" id="{CC21561B-350D-1A6C-ACE6-DEE28CFCC896}"/>
                </a:ext>
              </a:extLst>
            </p:cNvPr>
            <p:cNvSpPr txBox="1"/>
            <p:nvPr/>
          </p:nvSpPr>
          <p:spPr>
            <a:xfrm>
              <a:off x="3632214" y="3455523"/>
              <a:ext cx="68246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調整</a:t>
              </a:r>
            </a:p>
          </p:txBody>
        </p:sp>
        <p:sp>
          <p:nvSpPr>
            <p:cNvPr id="296" name="テキスト ボックス 41">
              <a:extLst>
                <a:ext uri="{FF2B5EF4-FFF2-40B4-BE49-F238E27FC236}">
                  <a16:creationId xmlns:a16="http://schemas.microsoft.com/office/drawing/2014/main" id="{94065774-3099-E7F4-F653-914ACFFB51A5}"/>
                </a:ext>
              </a:extLst>
            </p:cNvPr>
            <p:cNvSpPr txBox="1"/>
            <p:nvPr/>
          </p:nvSpPr>
          <p:spPr>
            <a:xfrm>
              <a:off x="3592614" y="3981110"/>
              <a:ext cx="836599"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297" name="直線矢印コネクタ 296">
              <a:extLst>
                <a:ext uri="{FF2B5EF4-FFF2-40B4-BE49-F238E27FC236}">
                  <a16:creationId xmlns:a16="http://schemas.microsoft.com/office/drawing/2014/main" id="{79B9AE27-E41D-684E-2CC3-5EE6D87ADBA5}"/>
                </a:ext>
              </a:extLst>
            </p:cNvPr>
            <p:cNvCxnSpPr/>
            <p:nvPr/>
          </p:nvCxnSpPr>
          <p:spPr>
            <a:xfrm>
              <a:off x="3599836" y="4218089"/>
              <a:ext cx="82439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298" name="テキスト ボックス 43">
              <a:extLst>
                <a:ext uri="{FF2B5EF4-FFF2-40B4-BE49-F238E27FC236}">
                  <a16:creationId xmlns:a16="http://schemas.microsoft.com/office/drawing/2014/main" id="{C554F1E3-3558-1467-2D94-655382A9E98E}"/>
                </a:ext>
              </a:extLst>
            </p:cNvPr>
            <p:cNvSpPr txBox="1"/>
            <p:nvPr/>
          </p:nvSpPr>
          <p:spPr>
            <a:xfrm>
              <a:off x="4383385" y="4091008"/>
              <a:ext cx="333743" cy="82867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horz" wrap="square" rtlCol="0" anchor="t"/>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最終</a:t>
              </a:r>
              <a:endParaRPr kumimoji="1" lang="en-US" altLang="ja-JP" sz="800" dirty="0">
                <a:solidFill>
                  <a:srgbClr val="0070C0"/>
                </a:solidFill>
                <a:latin typeface="BIZ UDPゴシック" panose="020B0400000000000000" pitchFamily="50" charset="-128"/>
                <a:ea typeface="BIZ UDPゴシック" panose="020B0400000000000000" pitchFamily="50" charset="-128"/>
              </a:endParaRPr>
            </a:p>
            <a:p>
              <a:pPr algn="r"/>
              <a:r>
                <a:rPr kumimoji="1" lang="ja-JP" altLang="en-US" sz="800" dirty="0">
                  <a:solidFill>
                    <a:srgbClr val="0070C0"/>
                  </a:solidFill>
                  <a:latin typeface="BIZ UDPゴシック" panose="020B0400000000000000" pitchFamily="50" charset="-128"/>
                  <a:ea typeface="BIZ UDPゴシック" panose="020B0400000000000000" pitchFamily="50" charset="-128"/>
                </a:rPr>
                <a:t>評価</a:t>
              </a:r>
            </a:p>
          </p:txBody>
        </p:sp>
        <p:sp>
          <p:nvSpPr>
            <p:cNvPr id="299" name="テキスト ボックス 44">
              <a:extLst>
                <a:ext uri="{FF2B5EF4-FFF2-40B4-BE49-F238E27FC236}">
                  <a16:creationId xmlns:a16="http://schemas.microsoft.com/office/drawing/2014/main" id="{F0FA8A97-570A-F49D-5215-97B1404515C2}"/>
                </a:ext>
              </a:extLst>
            </p:cNvPr>
            <p:cNvSpPr txBox="1"/>
            <p:nvPr/>
          </p:nvSpPr>
          <p:spPr>
            <a:xfrm>
              <a:off x="4527592" y="1041895"/>
              <a:ext cx="239384" cy="110242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sp>
          <p:nvSpPr>
            <p:cNvPr id="300" name="テキスト ボックス 45">
              <a:extLst>
                <a:ext uri="{FF2B5EF4-FFF2-40B4-BE49-F238E27FC236}">
                  <a16:creationId xmlns:a16="http://schemas.microsoft.com/office/drawing/2014/main" id="{9A76184C-23B1-A745-0B27-3CA4D073DAC2}"/>
                </a:ext>
              </a:extLst>
            </p:cNvPr>
            <p:cNvSpPr txBox="1"/>
            <p:nvPr/>
          </p:nvSpPr>
          <p:spPr>
            <a:xfrm>
              <a:off x="443615" y="2045243"/>
              <a:ext cx="682469" cy="264204"/>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a:t>
              </a:r>
            </a:p>
          </p:txBody>
        </p:sp>
        <p:cxnSp>
          <p:nvCxnSpPr>
            <p:cNvPr id="301" name="直線矢印コネクタ 300">
              <a:extLst>
                <a:ext uri="{FF2B5EF4-FFF2-40B4-BE49-F238E27FC236}">
                  <a16:creationId xmlns:a16="http://schemas.microsoft.com/office/drawing/2014/main" id="{7433F097-E666-A138-BFC0-33104C746B8E}"/>
                </a:ext>
              </a:extLst>
            </p:cNvPr>
            <p:cNvCxnSpPr/>
            <p:nvPr/>
          </p:nvCxnSpPr>
          <p:spPr>
            <a:xfrm>
              <a:off x="219708" y="2166335"/>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2" name="テキスト ボックス 47">
              <a:extLst>
                <a:ext uri="{FF2B5EF4-FFF2-40B4-BE49-F238E27FC236}">
                  <a16:creationId xmlns:a16="http://schemas.microsoft.com/office/drawing/2014/main" id="{4527BEEE-320B-17DF-FC9F-2876BC105500}"/>
                </a:ext>
              </a:extLst>
            </p:cNvPr>
            <p:cNvSpPr txBox="1"/>
            <p:nvPr/>
          </p:nvSpPr>
          <p:spPr>
            <a:xfrm>
              <a:off x="16438" y="1929356"/>
              <a:ext cx="819994"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契約打合せ</a:t>
              </a:r>
            </a:p>
          </p:txBody>
        </p:sp>
        <p:sp>
          <p:nvSpPr>
            <p:cNvPr id="303" name="テキスト ボックス 48">
              <a:extLst>
                <a:ext uri="{FF2B5EF4-FFF2-40B4-BE49-F238E27FC236}">
                  <a16:creationId xmlns:a16="http://schemas.microsoft.com/office/drawing/2014/main" id="{DB3FE316-827A-9A71-2F57-065735BE23B3}"/>
                </a:ext>
              </a:extLst>
            </p:cNvPr>
            <p:cNvSpPr txBox="1"/>
            <p:nvPr/>
          </p:nvSpPr>
          <p:spPr>
            <a:xfrm>
              <a:off x="674745" y="2283337"/>
              <a:ext cx="835888"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a:t>
              </a:r>
            </a:p>
          </p:txBody>
        </p:sp>
        <p:cxnSp>
          <p:nvCxnSpPr>
            <p:cNvPr id="304" name="直線矢印コネクタ 303">
              <a:extLst>
                <a:ext uri="{FF2B5EF4-FFF2-40B4-BE49-F238E27FC236}">
                  <a16:creationId xmlns:a16="http://schemas.microsoft.com/office/drawing/2014/main" id="{F189D2CC-E11D-D288-ABEA-4C6985384360}"/>
                </a:ext>
              </a:extLst>
            </p:cNvPr>
            <p:cNvCxnSpPr/>
            <p:nvPr/>
          </p:nvCxnSpPr>
          <p:spPr>
            <a:xfrm>
              <a:off x="681967" y="2510744"/>
              <a:ext cx="82368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5" name="テキスト ボックス 50">
              <a:extLst>
                <a:ext uri="{FF2B5EF4-FFF2-40B4-BE49-F238E27FC236}">
                  <a16:creationId xmlns:a16="http://schemas.microsoft.com/office/drawing/2014/main" id="{9E06EB6D-AA5E-0C4B-2E06-E9FD9F723119}"/>
                </a:ext>
              </a:extLst>
            </p:cNvPr>
            <p:cNvSpPr txBox="1"/>
            <p:nvPr/>
          </p:nvSpPr>
          <p:spPr>
            <a:xfrm>
              <a:off x="1396063" y="2283337"/>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06" name="直線矢印コネクタ 305">
              <a:extLst>
                <a:ext uri="{FF2B5EF4-FFF2-40B4-BE49-F238E27FC236}">
                  <a16:creationId xmlns:a16="http://schemas.microsoft.com/office/drawing/2014/main" id="{9893D235-841A-93AE-E39D-17C81D72DB14}"/>
                </a:ext>
              </a:extLst>
            </p:cNvPr>
            <p:cNvCxnSpPr/>
            <p:nvPr/>
          </p:nvCxnSpPr>
          <p:spPr>
            <a:xfrm>
              <a:off x="1540519" y="2510744"/>
              <a:ext cx="352672"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7" name="直線矢印コネクタ 306">
              <a:extLst>
                <a:ext uri="{FF2B5EF4-FFF2-40B4-BE49-F238E27FC236}">
                  <a16:creationId xmlns:a16="http://schemas.microsoft.com/office/drawing/2014/main" id="{63B8AE37-E78C-A948-3EED-2F2D4EB81C4A}"/>
                </a:ext>
              </a:extLst>
            </p:cNvPr>
            <p:cNvCxnSpPr/>
            <p:nvPr/>
          </p:nvCxnSpPr>
          <p:spPr>
            <a:xfrm>
              <a:off x="1470284" y="2166335"/>
              <a:ext cx="292306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08" name="直線矢印コネクタ 307">
              <a:extLst>
                <a:ext uri="{FF2B5EF4-FFF2-40B4-BE49-F238E27FC236}">
                  <a16:creationId xmlns:a16="http://schemas.microsoft.com/office/drawing/2014/main" id="{94FE0629-C1C5-1EA2-39DB-C51AB7A3CD67}"/>
                </a:ext>
              </a:extLst>
            </p:cNvPr>
            <p:cNvCxnSpPr/>
            <p:nvPr/>
          </p:nvCxnSpPr>
          <p:spPr>
            <a:xfrm>
              <a:off x="696413" y="1832935"/>
              <a:ext cx="3711879"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09" name="テキスト ボックス 54">
              <a:extLst>
                <a:ext uri="{FF2B5EF4-FFF2-40B4-BE49-F238E27FC236}">
                  <a16:creationId xmlns:a16="http://schemas.microsoft.com/office/drawing/2014/main" id="{999B30DA-5004-C686-B4B4-613334D46866}"/>
                </a:ext>
              </a:extLst>
            </p:cNvPr>
            <p:cNvSpPr txBox="1"/>
            <p:nvPr/>
          </p:nvSpPr>
          <p:spPr>
            <a:xfrm>
              <a:off x="1760193" y="1620629"/>
              <a:ext cx="1113343"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0" name="テキスト ボックス 55">
              <a:extLst>
                <a:ext uri="{FF2B5EF4-FFF2-40B4-BE49-F238E27FC236}">
                  <a16:creationId xmlns:a16="http://schemas.microsoft.com/office/drawing/2014/main" id="{69F59898-ACB8-C108-0F65-5584FA137ECF}"/>
                </a:ext>
              </a:extLst>
            </p:cNvPr>
            <p:cNvSpPr txBox="1"/>
            <p:nvPr/>
          </p:nvSpPr>
          <p:spPr>
            <a:xfrm>
              <a:off x="3017993" y="1620629"/>
              <a:ext cx="87284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sp>
          <p:nvSpPr>
            <p:cNvPr id="311" name="テキスト ボックス 56">
              <a:extLst>
                <a:ext uri="{FF2B5EF4-FFF2-40B4-BE49-F238E27FC236}">
                  <a16:creationId xmlns:a16="http://schemas.microsoft.com/office/drawing/2014/main" id="{FC0E18B5-5F6B-D3F6-0602-A53353B89274}"/>
                </a:ext>
              </a:extLst>
            </p:cNvPr>
            <p:cNvSpPr txBox="1"/>
            <p:nvPr/>
          </p:nvSpPr>
          <p:spPr>
            <a:xfrm>
              <a:off x="3595354" y="1620629"/>
              <a:ext cx="87530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a:t>
              </a:r>
            </a:p>
          </p:txBody>
        </p:sp>
        <p:cxnSp>
          <p:nvCxnSpPr>
            <p:cNvPr id="312" name="直線矢印コネクタ 311">
              <a:extLst>
                <a:ext uri="{FF2B5EF4-FFF2-40B4-BE49-F238E27FC236}">
                  <a16:creationId xmlns:a16="http://schemas.microsoft.com/office/drawing/2014/main" id="{75F546C0-F1A6-825A-7317-C4650E8D4204}"/>
                </a:ext>
              </a:extLst>
            </p:cNvPr>
            <p:cNvCxnSpPr/>
            <p:nvPr/>
          </p:nvCxnSpPr>
          <p:spPr>
            <a:xfrm rot="10800000">
              <a:off x="1900414" y="221036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13" name="直線矢印コネクタ 312">
              <a:extLst>
                <a:ext uri="{FF2B5EF4-FFF2-40B4-BE49-F238E27FC236}">
                  <a16:creationId xmlns:a16="http://schemas.microsoft.com/office/drawing/2014/main" id="{1CBDAA4E-3FF0-E3C7-1140-212860E2EAF7}"/>
                </a:ext>
              </a:extLst>
            </p:cNvPr>
            <p:cNvCxnSpPr/>
            <p:nvPr/>
          </p:nvCxnSpPr>
          <p:spPr>
            <a:xfrm>
              <a:off x="1926566"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4" name="テキスト ボックス 59">
              <a:extLst>
                <a:ext uri="{FF2B5EF4-FFF2-40B4-BE49-F238E27FC236}">
                  <a16:creationId xmlns:a16="http://schemas.microsoft.com/office/drawing/2014/main" id="{A4AD176F-5735-94AE-05A1-1499A227562A}"/>
                </a:ext>
              </a:extLst>
            </p:cNvPr>
            <p:cNvSpPr txBox="1"/>
            <p:nvPr/>
          </p:nvSpPr>
          <p:spPr>
            <a:xfrm>
              <a:off x="1246591" y="1921004"/>
              <a:ext cx="874593"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１次評価</a:t>
              </a:r>
            </a:p>
          </p:txBody>
        </p:sp>
        <p:cxnSp>
          <p:nvCxnSpPr>
            <p:cNvPr id="315" name="直線矢印コネクタ 314">
              <a:extLst>
                <a:ext uri="{FF2B5EF4-FFF2-40B4-BE49-F238E27FC236}">
                  <a16:creationId xmlns:a16="http://schemas.microsoft.com/office/drawing/2014/main" id="{D696836A-3E06-3888-D8A9-113819A410A8}"/>
                </a:ext>
              </a:extLst>
            </p:cNvPr>
            <p:cNvCxnSpPr/>
            <p:nvPr/>
          </p:nvCxnSpPr>
          <p:spPr>
            <a:xfrm>
              <a:off x="3204788" y="1821926"/>
              <a:ext cx="0" cy="377607"/>
            </a:xfrm>
            <a:prstGeom prst="straightConnector1">
              <a:avLst/>
            </a:prstGeom>
            <a:ln w="38100">
              <a:solidFill>
                <a:schemeClr val="tx1"/>
              </a:solidFill>
              <a:headEnd type="triangle" w="med" len="med"/>
              <a:tailEnd type="triangle" w="med" len="med"/>
            </a:ln>
            <a:effectLst/>
          </p:spPr>
          <p:style>
            <a:lnRef idx="2">
              <a:schemeClr val="accent1"/>
            </a:lnRef>
            <a:fillRef idx="0">
              <a:schemeClr val="accent1"/>
            </a:fillRef>
            <a:effectRef idx="1">
              <a:schemeClr val="accent1"/>
            </a:effectRef>
            <a:fontRef idx="minor">
              <a:schemeClr val="tx1"/>
            </a:fontRef>
          </p:style>
        </p:cxnSp>
        <p:sp>
          <p:nvSpPr>
            <p:cNvPr id="316" name="テキスト ボックス 61">
              <a:extLst>
                <a:ext uri="{FF2B5EF4-FFF2-40B4-BE49-F238E27FC236}">
                  <a16:creationId xmlns:a16="http://schemas.microsoft.com/office/drawing/2014/main" id="{00DEE54E-344D-84E8-E726-3DE3C38A8ADD}"/>
                </a:ext>
              </a:extLst>
            </p:cNvPr>
            <p:cNvSpPr txBox="1"/>
            <p:nvPr/>
          </p:nvSpPr>
          <p:spPr>
            <a:xfrm>
              <a:off x="2554736" y="1921004"/>
              <a:ext cx="873560" cy="267348"/>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２次評価</a:t>
              </a:r>
            </a:p>
          </p:txBody>
        </p:sp>
        <p:sp>
          <p:nvSpPr>
            <p:cNvPr id="317" name="テキスト ボックス 62">
              <a:extLst>
                <a:ext uri="{FF2B5EF4-FFF2-40B4-BE49-F238E27FC236}">
                  <a16:creationId xmlns:a16="http://schemas.microsoft.com/office/drawing/2014/main" id="{3B9CE3B6-C093-B2C1-FC0D-4E1BFD407AAB}"/>
                </a:ext>
              </a:extLst>
            </p:cNvPr>
            <p:cNvSpPr txBox="1"/>
            <p:nvPr/>
          </p:nvSpPr>
          <p:spPr>
            <a:xfrm>
              <a:off x="3382867" y="1715150"/>
              <a:ext cx="488546" cy="595813"/>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３次</a:t>
              </a:r>
              <a:endParaRPr kumimoji="1" lang="en-US" altLang="ja-JP" sz="800">
                <a:solidFill>
                  <a:srgbClr val="0070C0"/>
                </a:solidFill>
                <a:latin typeface="BIZ UDPゴシック" panose="020B0400000000000000" pitchFamily="50" charset="-128"/>
                <a:ea typeface="BIZ UDPゴシック" panose="020B0400000000000000" pitchFamily="50" charset="-128"/>
              </a:endParaRPr>
            </a:p>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評価</a:t>
              </a:r>
            </a:p>
          </p:txBody>
        </p:sp>
        <p:sp>
          <p:nvSpPr>
            <p:cNvPr id="318" name="テキスト ボックス 63">
              <a:extLst>
                <a:ext uri="{FF2B5EF4-FFF2-40B4-BE49-F238E27FC236}">
                  <a16:creationId xmlns:a16="http://schemas.microsoft.com/office/drawing/2014/main" id="{A394CEA7-EB3E-B211-0D15-309E6A62111D}"/>
                </a:ext>
              </a:extLst>
            </p:cNvPr>
            <p:cNvSpPr txBox="1"/>
            <p:nvPr/>
          </p:nvSpPr>
          <p:spPr>
            <a:xfrm>
              <a:off x="2264543" y="2626251"/>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19" name="直線矢印コネクタ 318">
              <a:extLst>
                <a:ext uri="{FF2B5EF4-FFF2-40B4-BE49-F238E27FC236}">
                  <a16:creationId xmlns:a16="http://schemas.microsoft.com/office/drawing/2014/main" id="{0CEEDBB5-E942-4AD2-273C-9E087DDC2338}"/>
                </a:ext>
              </a:extLst>
            </p:cNvPr>
            <p:cNvCxnSpPr/>
            <p:nvPr/>
          </p:nvCxnSpPr>
          <p:spPr>
            <a:xfrm>
              <a:off x="2503928" y="1839388"/>
              <a:ext cx="0" cy="79977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0" name="テキスト ボックス 65">
              <a:extLst>
                <a:ext uri="{FF2B5EF4-FFF2-40B4-BE49-F238E27FC236}">
                  <a16:creationId xmlns:a16="http://schemas.microsoft.com/office/drawing/2014/main" id="{7FC761A8-838D-D1E5-0334-0D67A6CDF6DA}"/>
                </a:ext>
              </a:extLst>
            </p:cNvPr>
            <p:cNvSpPr txBox="1"/>
            <p:nvPr/>
          </p:nvSpPr>
          <p:spPr>
            <a:xfrm>
              <a:off x="2310372" y="1698068"/>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sp>
          <p:nvSpPr>
            <p:cNvPr id="321" name="テキスト ボックス 66">
              <a:extLst>
                <a:ext uri="{FF2B5EF4-FFF2-40B4-BE49-F238E27FC236}">
                  <a16:creationId xmlns:a16="http://schemas.microsoft.com/office/drawing/2014/main" id="{3CFC3E71-B932-FB2C-5930-BC7184B7F2B2}"/>
                </a:ext>
              </a:extLst>
            </p:cNvPr>
            <p:cNvSpPr txBox="1"/>
            <p:nvPr/>
          </p:nvSpPr>
          <p:spPr>
            <a:xfrm>
              <a:off x="2745268" y="2292447"/>
              <a:ext cx="886984"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仕様打合せ・試作</a:t>
              </a:r>
            </a:p>
          </p:txBody>
        </p:sp>
        <p:cxnSp>
          <p:nvCxnSpPr>
            <p:cNvPr id="322" name="直線矢印コネクタ 321">
              <a:extLst>
                <a:ext uri="{FF2B5EF4-FFF2-40B4-BE49-F238E27FC236}">
                  <a16:creationId xmlns:a16="http://schemas.microsoft.com/office/drawing/2014/main" id="{83F123A5-31DD-789C-C1D0-67DFA92CFDE4}"/>
                </a:ext>
              </a:extLst>
            </p:cNvPr>
            <p:cNvCxnSpPr/>
            <p:nvPr/>
          </p:nvCxnSpPr>
          <p:spPr>
            <a:xfrm>
              <a:off x="2974405" y="2519854"/>
              <a:ext cx="682368"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23" name="直線矢印コネクタ 322">
              <a:extLst>
                <a:ext uri="{FF2B5EF4-FFF2-40B4-BE49-F238E27FC236}">
                  <a16:creationId xmlns:a16="http://schemas.microsoft.com/office/drawing/2014/main" id="{B5B6A9E9-047D-CCDD-4B16-08FFA94490FA}"/>
                </a:ext>
              </a:extLst>
            </p:cNvPr>
            <p:cNvCxnSpPr/>
            <p:nvPr/>
          </p:nvCxnSpPr>
          <p:spPr>
            <a:xfrm rot="10800000">
              <a:off x="3678290" y="2219479"/>
              <a:ext cx="0" cy="234324"/>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4" name="テキスト ボックス 69">
              <a:extLst>
                <a:ext uri="{FF2B5EF4-FFF2-40B4-BE49-F238E27FC236}">
                  <a16:creationId xmlns:a16="http://schemas.microsoft.com/office/drawing/2014/main" id="{95E20581-ED96-56A1-6872-EC6C9635A616}"/>
                </a:ext>
              </a:extLst>
            </p:cNvPr>
            <p:cNvSpPr txBox="1"/>
            <p:nvPr/>
          </p:nvSpPr>
          <p:spPr>
            <a:xfrm>
              <a:off x="3295950" y="2627769"/>
              <a:ext cx="683501"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5" name="直線矢印コネクタ 324">
              <a:extLst>
                <a:ext uri="{FF2B5EF4-FFF2-40B4-BE49-F238E27FC236}">
                  <a16:creationId xmlns:a16="http://schemas.microsoft.com/office/drawing/2014/main" id="{E25AB3AC-A3A6-FD2D-F78F-E50D65F73576}"/>
                </a:ext>
              </a:extLst>
            </p:cNvPr>
            <p:cNvCxnSpPr/>
            <p:nvPr/>
          </p:nvCxnSpPr>
          <p:spPr>
            <a:xfrm>
              <a:off x="3536045" y="1840905"/>
              <a:ext cx="0" cy="828619"/>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6" name="テキスト ボックス 71">
              <a:extLst>
                <a:ext uri="{FF2B5EF4-FFF2-40B4-BE49-F238E27FC236}">
                  <a16:creationId xmlns:a16="http://schemas.microsoft.com/office/drawing/2014/main" id="{37849652-3C52-2C55-0B92-5475DC7F4566}"/>
                </a:ext>
              </a:extLst>
            </p:cNvPr>
            <p:cNvSpPr txBox="1"/>
            <p:nvPr/>
          </p:nvSpPr>
          <p:spPr>
            <a:xfrm>
              <a:off x="3341778" y="1699585"/>
              <a:ext cx="405011"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900">
                  <a:solidFill>
                    <a:srgbClr val="0070C0"/>
                  </a:solidFill>
                  <a:latin typeface="BIZ UDPゴシック" panose="020B0400000000000000" pitchFamily="50" charset="-128"/>
                  <a:ea typeface="BIZ UDPゴシック" panose="020B0400000000000000" pitchFamily="50" charset="-128"/>
                </a:rPr>
                <a:t>◆</a:t>
              </a:r>
            </a:p>
          </p:txBody>
        </p:sp>
        <p:cxnSp>
          <p:nvCxnSpPr>
            <p:cNvPr id="327" name="直線矢印コネクタ 326">
              <a:extLst>
                <a:ext uri="{FF2B5EF4-FFF2-40B4-BE49-F238E27FC236}">
                  <a16:creationId xmlns:a16="http://schemas.microsoft.com/office/drawing/2014/main" id="{B8084E89-3A52-744D-0D45-06A01756D993}"/>
                </a:ext>
              </a:extLst>
            </p:cNvPr>
            <p:cNvCxnSpPr/>
            <p:nvPr/>
          </p:nvCxnSpPr>
          <p:spPr>
            <a:xfrm>
              <a:off x="2904668" y="2770499"/>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28" name="テキスト ボックス 73">
              <a:extLst>
                <a:ext uri="{FF2B5EF4-FFF2-40B4-BE49-F238E27FC236}">
                  <a16:creationId xmlns:a16="http://schemas.microsoft.com/office/drawing/2014/main" id="{09F682C6-63CA-4F14-E75F-670A0AAE584E}"/>
                </a:ext>
              </a:extLst>
            </p:cNvPr>
            <p:cNvSpPr txBox="1"/>
            <p:nvPr/>
          </p:nvSpPr>
          <p:spPr>
            <a:xfrm>
              <a:off x="4202825" y="2629286"/>
              <a:ext cx="683500" cy="266482"/>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◆判断</a:t>
              </a:r>
            </a:p>
          </p:txBody>
        </p:sp>
        <p:cxnSp>
          <p:nvCxnSpPr>
            <p:cNvPr id="329" name="直線矢印コネクタ 328">
              <a:extLst>
                <a:ext uri="{FF2B5EF4-FFF2-40B4-BE49-F238E27FC236}">
                  <a16:creationId xmlns:a16="http://schemas.microsoft.com/office/drawing/2014/main" id="{BCD7206F-EB91-03A2-F7C5-B49FC1DED56D}"/>
                </a:ext>
              </a:extLst>
            </p:cNvPr>
            <p:cNvCxnSpPr/>
            <p:nvPr/>
          </p:nvCxnSpPr>
          <p:spPr>
            <a:xfrm>
              <a:off x="4462845" y="1842423"/>
              <a:ext cx="0" cy="771571"/>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cxnSp>
          <p:nvCxnSpPr>
            <p:cNvPr id="330" name="直線矢印コネクタ 329">
              <a:extLst>
                <a:ext uri="{FF2B5EF4-FFF2-40B4-BE49-F238E27FC236}">
                  <a16:creationId xmlns:a16="http://schemas.microsoft.com/office/drawing/2014/main" id="{9A3FEE5A-73B4-3F8D-6D3D-57C4F346C3FC}"/>
                </a:ext>
              </a:extLst>
            </p:cNvPr>
            <p:cNvCxnSpPr/>
            <p:nvPr/>
          </p:nvCxnSpPr>
          <p:spPr>
            <a:xfrm>
              <a:off x="3831468" y="2772016"/>
              <a:ext cx="577574"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1" name="テキスト ボックス 76">
              <a:extLst>
                <a:ext uri="{FF2B5EF4-FFF2-40B4-BE49-F238E27FC236}">
                  <a16:creationId xmlns:a16="http://schemas.microsoft.com/office/drawing/2014/main" id="{1A8F7E8A-CEAD-B6BD-DDFC-1AA9F867B1C1}"/>
                </a:ext>
              </a:extLst>
            </p:cNvPr>
            <p:cNvSpPr txBox="1"/>
            <p:nvPr/>
          </p:nvSpPr>
          <p:spPr>
            <a:xfrm>
              <a:off x="4573420" y="2482652"/>
              <a:ext cx="239384" cy="1102419"/>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vert="eaVert"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◆最終評価</a:t>
              </a:r>
            </a:p>
          </p:txBody>
        </p:sp>
        <p:cxnSp>
          <p:nvCxnSpPr>
            <p:cNvPr id="332" name="直線矢印コネクタ 331">
              <a:extLst>
                <a:ext uri="{FF2B5EF4-FFF2-40B4-BE49-F238E27FC236}">
                  <a16:creationId xmlns:a16="http://schemas.microsoft.com/office/drawing/2014/main" id="{DC5F56B1-9896-7493-DB28-878C0678106B}"/>
                </a:ext>
              </a:extLst>
            </p:cNvPr>
            <p:cNvCxnSpPr/>
            <p:nvPr/>
          </p:nvCxnSpPr>
          <p:spPr>
            <a:xfrm>
              <a:off x="4065333" y="1309246"/>
              <a:ext cx="404477"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sp>
          <p:nvSpPr>
            <p:cNvPr id="333" name="テキスト ボックス 78">
              <a:extLst>
                <a:ext uri="{FF2B5EF4-FFF2-40B4-BE49-F238E27FC236}">
                  <a16:creationId xmlns:a16="http://schemas.microsoft.com/office/drawing/2014/main" id="{EAFDD75C-86D5-427D-0871-21506E4FDA6C}"/>
                </a:ext>
              </a:extLst>
            </p:cNvPr>
            <p:cNvSpPr txBox="1"/>
            <p:nvPr/>
          </p:nvSpPr>
          <p:spPr>
            <a:xfrm>
              <a:off x="3928100" y="1083060"/>
              <a:ext cx="682469" cy="267350"/>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a:solidFill>
                    <a:srgbClr val="0070C0"/>
                  </a:solidFill>
                  <a:latin typeface="BIZ UDPゴシック" panose="020B0400000000000000" pitchFamily="50" charset="-128"/>
                  <a:ea typeface="BIZ UDPゴシック" panose="020B0400000000000000" pitchFamily="50" charset="-128"/>
                </a:rPr>
                <a:t>試作品評価</a:t>
              </a:r>
            </a:p>
          </p:txBody>
        </p:sp>
        <p:cxnSp>
          <p:nvCxnSpPr>
            <p:cNvPr id="334" name="直線矢印コネクタ 333">
              <a:extLst>
                <a:ext uri="{FF2B5EF4-FFF2-40B4-BE49-F238E27FC236}">
                  <a16:creationId xmlns:a16="http://schemas.microsoft.com/office/drawing/2014/main" id="{3557B30D-8495-19FC-2591-0BB1086E0472}"/>
                </a:ext>
              </a:extLst>
            </p:cNvPr>
            <p:cNvCxnSpPr/>
            <p:nvPr/>
          </p:nvCxnSpPr>
          <p:spPr>
            <a:xfrm>
              <a:off x="1347751" y="3699712"/>
              <a:ext cx="616175" cy="0"/>
            </a:xfrm>
            <a:prstGeom prst="straightConnector1">
              <a:avLst/>
            </a:prstGeom>
            <a:ln>
              <a:solidFill>
                <a:schemeClr val="tx1"/>
              </a:solidFill>
              <a:tailEnd type="triangle" w="med" len="med"/>
            </a:ln>
            <a:effectLst/>
          </p:spPr>
          <p:style>
            <a:lnRef idx="2">
              <a:schemeClr val="accent1"/>
            </a:lnRef>
            <a:fillRef idx="0">
              <a:schemeClr val="accent1"/>
            </a:fillRef>
            <a:effectRef idx="1">
              <a:schemeClr val="accent1"/>
            </a:effectRef>
            <a:fontRef idx="minor">
              <a:schemeClr val="tx1"/>
            </a:fontRef>
          </p:style>
        </p:cxnSp>
      </p:grpSp>
      <p:sp>
        <p:nvSpPr>
          <p:cNvPr id="335" name="テキスト ボックス 80">
            <a:extLst>
              <a:ext uri="{FF2B5EF4-FFF2-40B4-BE49-F238E27FC236}">
                <a16:creationId xmlns:a16="http://schemas.microsoft.com/office/drawing/2014/main" id="{C6E07A61-1DEF-0E85-3A25-8D58583282A3}"/>
              </a:ext>
            </a:extLst>
          </p:cNvPr>
          <p:cNvSpPr txBox="1"/>
          <p:nvPr/>
        </p:nvSpPr>
        <p:spPr>
          <a:xfrm>
            <a:off x="4698855"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1</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36" name="テキスト ボックス 81">
            <a:extLst>
              <a:ext uri="{FF2B5EF4-FFF2-40B4-BE49-F238E27FC236}">
                <a16:creationId xmlns:a16="http://schemas.microsoft.com/office/drawing/2014/main" id="{AEE98C2C-FEA7-AFB9-79AE-1E0173B8BE5D}"/>
              </a:ext>
            </a:extLst>
          </p:cNvPr>
          <p:cNvSpPr txBox="1"/>
          <p:nvPr/>
        </p:nvSpPr>
        <p:spPr>
          <a:xfrm>
            <a:off x="6881988" y="5977972"/>
            <a:ext cx="778308" cy="268287"/>
          </a:xfrm>
          <a:prstGeom prst="rect">
            <a:avLst/>
          </a:prstGeom>
          <a:noFill/>
          <a:ln w="9525" cmpd="sng">
            <a:noFill/>
          </a:ln>
        </p:spPr>
        <p:style>
          <a:lnRef idx="0">
            <a:scrgbClr r="0" g="0" b="0"/>
          </a:lnRef>
          <a:fillRef idx="0">
            <a:scrgbClr r="0" g="0" b="0"/>
          </a:fillRef>
          <a:effectRef idx="0">
            <a:scrgbClr r="0" g="0" b="0"/>
          </a:effectRef>
          <a:fontRef idx="minor">
            <a:schemeClr val="dk1"/>
          </a:fontRef>
        </p:style>
        <p:txBody>
          <a:bodyPr wrap="square" rtlCol="0" anchor="ctr"/>
          <a:lstStyle>
            <a:lvl1pPr marL="0" indent="0">
              <a:defRPr sz="1100">
                <a:solidFill>
                  <a:schemeClr val="dk1"/>
                </a:solidFill>
                <a:latin typeface="+mn-lt"/>
                <a:ea typeface="+mn-ea"/>
                <a:cs typeface="+mn-cs"/>
              </a:defRPr>
            </a:lvl1pPr>
            <a:lvl2pPr marL="457200" indent="0">
              <a:defRPr sz="1100">
                <a:solidFill>
                  <a:schemeClr val="dk1"/>
                </a:solidFill>
                <a:latin typeface="+mn-lt"/>
                <a:ea typeface="+mn-ea"/>
                <a:cs typeface="+mn-cs"/>
              </a:defRPr>
            </a:lvl2pPr>
            <a:lvl3pPr marL="914400" indent="0">
              <a:defRPr sz="1100">
                <a:solidFill>
                  <a:schemeClr val="dk1"/>
                </a:solidFill>
                <a:latin typeface="+mn-lt"/>
                <a:ea typeface="+mn-ea"/>
                <a:cs typeface="+mn-cs"/>
              </a:defRPr>
            </a:lvl3pPr>
            <a:lvl4pPr marL="1371600" indent="0">
              <a:defRPr sz="1100">
                <a:solidFill>
                  <a:schemeClr val="dk1"/>
                </a:solidFill>
                <a:latin typeface="+mn-lt"/>
                <a:ea typeface="+mn-ea"/>
                <a:cs typeface="+mn-cs"/>
              </a:defRPr>
            </a:lvl4pPr>
            <a:lvl5pPr marL="1828800" indent="0">
              <a:defRPr sz="1100">
                <a:solidFill>
                  <a:schemeClr val="dk1"/>
                </a:solidFill>
                <a:latin typeface="+mn-lt"/>
                <a:ea typeface="+mn-ea"/>
                <a:cs typeface="+mn-cs"/>
              </a:defRPr>
            </a:lvl5pPr>
            <a:lvl6pPr marL="2286000" indent="0">
              <a:defRPr sz="1100">
                <a:solidFill>
                  <a:schemeClr val="dk1"/>
                </a:solidFill>
                <a:latin typeface="+mn-lt"/>
                <a:ea typeface="+mn-ea"/>
                <a:cs typeface="+mn-cs"/>
              </a:defRPr>
            </a:lvl6pPr>
            <a:lvl7pPr marL="2743200" indent="0">
              <a:defRPr sz="1100">
                <a:solidFill>
                  <a:schemeClr val="dk1"/>
                </a:solidFill>
                <a:latin typeface="+mn-lt"/>
                <a:ea typeface="+mn-ea"/>
                <a:cs typeface="+mn-cs"/>
              </a:defRPr>
            </a:lvl7pPr>
            <a:lvl8pPr marL="3200400" indent="0">
              <a:defRPr sz="1100">
                <a:solidFill>
                  <a:schemeClr val="dk1"/>
                </a:solidFill>
                <a:latin typeface="+mn-lt"/>
                <a:ea typeface="+mn-ea"/>
                <a:cs typeface="+mn-cs"/>
              </a:defRPr>
            </a:lvl8pPr>
            <a:lvl9pPr marL="3657600" indent="0">
              <a:defRPr sz="1100">
                <a:solidFill>
                  <a:schemeClr val="dk1"/>
                </a:solidFill>
                <a:latin typeface="+mn-lt"/>
                <a:ea typeface="+mn-ea"/>
                <a:cs typeface="+mn-cs"/>
              </a:defRPr>
            </a:lvl9pPr>
          </a:lstStyle>
          <a:p>
            <a:pPr algn="ctr"/>
            <a:r>
              <a:rPr kumimoji="1" lang="ja-JP" altLang="en-US" sz="800" dirty="0">
                <a:solidFill>
                  <a:srgbClr val="0070C0"/>
                </a:solidFill>
                <a:latin typeface="BIZ UDPゴシック" panose="020B0400000000000000" pitchFamily="50" charset="-128"/>
                <a:ea typeface="BIZ UDPゴシック" panose="020B0400000000000000" pitchFamily="50" charset="-128"/>
              </a:rPr>
              <a:t>◆（第</a:t>
            </a:r>
            <a:r>
              <a:rPr kumimoji="1" lang="en-US" altLang="ja-JP" sz="800" dirty="0">
                <a:solidFill>
                  <a:srgbClr val="0070C0"/>
                </a:solidFill>
                <a:latin typeface="BIZ UDPゴシック" panose="020B0400000000000000" pitchFamily="50" charset="-128"/>
                <a:ea typeface="BIZ UDPゴシック" panose="020B0400000000000000" pitchFamily="50" charset="-128"/>
              </a:rPr>
              <a:t>2</a:t>
            </a:r>
            <a:r>
              <a:rPr kumimoji="1" lang="ja-JP" altLang="en-US" sz="800" dirty="0">
                <a:solidFill>
                  <a:srgbClr val="0070C0"/>
                </a:solidFill>
                <a:latin typeface="BIZ UDPゴシック" panose="020B0400000000000000" pitchFamily="50" charset="-128"/>
                <a:ea typeface="BIZ UDPゴシック" panose="020B0400000000000000" pitchFamily="50" charset="-128"/>
              </a:rPr>
              <a:t>回）</a:t>
            </a:r>
          </a:p>
        </p:txBody>
      </p:sp>
      <p:sp>
        <p:nvSpPr>
          <p:cNvPr id="3" name="コンテンツ プレースホルダー 2">
            <a:extLst>
              <a:ext uri="{FF2B5EF4-FFF2-40B4-BE49-F238E27FC236}">
                <a16:creationId xmlns:a16="http://schemas.microsoft.com/office/drawing/2014/main" id="{DB2412E2-4AFB-C3AE-6376-7D26AE3C5554}"/>
              </a:ext>
            </a:extLst>
          </p:cNvPr>
          <p:cNvSpPr txBox="1">
            <a:spLocks/>
          </p:cNvSpPr>
          <p:nvPr/>
        </p:nvSpPr>
        <p:spPr>
          <a:xfrm>
            <a:off x="0" y="1175364"/>
            <a:ext cx="10515600" cy="376050"/>
          </a:xfrm>
          <a:prstGeom prst="rect">
            <a:avLst/>
          </a:prstGeom>
        </p:spPr>
        <p:txBody>
          <a:bodyPr vert="horz" lIns="91440" tIns="45720" rIns="91440" bIns="45720" rtlCol="0">
            <a:normAutofit lnSpcReduction="10000"/>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6-3.</a:t>
            </a:r>
            <a:r>
              <a:rPr lang="ja-JP" altLang="en-US" sz="1600" dirty="0">
                <a:latin typeface="BIZ UDPゴシック" panose="020B0400000000000000" pitchFamily="50" charset="-128"/>
                <a:ea typeface="BIZ UDPゴシック" panose="020B0400000000000000" pitchFamily="50" charset="-128"/>
              </a:rPr>
              <a:t>実施スケジュール</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gn="l">
              <a:lnSpc>
                <a:spcPct val="120000"/>
              </a:lnSpc>
            </a:pPr>
            <a:endParaRPr lang="ja-JP" altLang="en-US" sz="1600" dirty="0">
              <a:latin typeface="BIZ UDPゴシック" panose="020B0400000000000000" pitchFamily="50" charset="-128"/>
              <a:ea typeface="BIZ UDPゴシック" panose="020B0400000000000000" pitchFamily="50" charset="-128"/>
            </a:endParaRPr>
          </a:p>
        </p:txBody>
      </p:sp>
      <p:sp>
        <p:nvSpPr>
          <p:cNvPr id="2" name="正方形/長方形 1">
            <a:extLst>
              <a:ext uri="{FF2B5EF4-FFF2-40B4-BE49-F238E27FC236}">
                <a16:creationId xmlns:a16="http://schemas.microsoft.com/office/drawing/2014/main" id="{5C8C9C7C-DD45-E644-5846-D142772FC4AA}"/>
              </a:ext>
            </a:extLst>
          </p:cNvPr>
          <p:cNvSpPr/>
          <p:nvPr/>
        </p:nvSpPr>
        <p:spPr>
          <a:xfrm>
            <a:off x="0" y="656804"/>
            <a:ext cx="12192000" cy="56594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今回応募いただく補助事業（補助金の対象となる事業）の実施スケジュールを記載してください。複数年度の場合は各年度ごと記載してください。必ず完了することができる実現可能性のあるスケジュールとしてください。下図の矢印と青字は記載例です。</a:t>
            </a:r>
          </a:p>
        </p:txBody>
      </p:sp>
      <p:sp>
        <p:nvSpPr>
          <p:cNvPr id="4" name="スライド番号プレースホルダー 2">
            <a:extLst>
              <a:ext uri="{FF2B5EF4-FFF2-40B4-BE49-F238E27FC236}">
                <a16:creationId xmlns:a16="http://schemas.microsoft.com/office/drawing/2014/main" id="{7C834ABF-DCE1-5DC7-827F-6B550D10984C}"/>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12</a:t>
            </a:fld>
            <a:endParaRPr kumimoji="1" lang="ja-JP" altLang="en-US" b="1">
              <a:solidFill>
                <a:schemeClr val="tx1"/>
              </a:solidFill>
            </a:endParaRPr>
          </a:p>
        </p:txBody>
      </p:sp>
    </p:spTree>
    <p:extLst>
      <p:ext uri="{BB962C8B-B14F-4D97-AF65-F5344CB8AC3E}">
        <p14:creationId xmlns:p14="http://schemas.microsoft.com/office/powerpoint/2010/main" val="50681370"/>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694952"/>
            <a:ext cx="12192000" cy="6163048"/>
          </a:xfrm>
        </p:spPr>
        <p:txBody>
          <a:bodyPr>
            <a:normAutofit/>
          </a:bodyPr>
          <a:lstStyle/>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7-1</a:t>
            </a:r>
            <a:r>
              <a:rPr lang="ja-JP" altLang="en-US" sz="1600" dirty="0">
                <a:latin typeface="BIZ UDPゴシック" panose="020B0400000000000000" pitchFamily="50" charset="-128"/>
                <a:ea typeface="BIZ UDPゴシック" panose="020B0400000000000000" pitchFamily="50" charset="-128"/>
              </a:rPr>
              <a:t> 実績等</a:t>
            </a:r>
            <a:endParaRPr lang="en-US" altLang="ja-JP" sz="1600" dirty="0">
              <a:latin typeface="BIZ UDPゴシック" panose="020B0400000000000000" pitchFamily="50" charset="-128"/>
              <a:ea typeface="BIZ UDPゴシック" panose="020B0400000000000000"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申請者における実績等について記載してください。（本補助事業との関連の有無も合わせて記載してください。業績の多い場合にはその他何件と記入してください。）</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●実績の例</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・製品化、販売実績</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・論文・口頭発表</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・著書</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・表彰</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・これまでに受けた研究開発費等とその成果</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・出資・融資</a:t>
            </a:r>
          </a:p>
          <a:p>
            <a:pPr marL="363538" indent="0"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など</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7-2 </a:t>
            </a:r>
            <a:r>
              <a:rPr lang="ja-JP" altLang="en-US" sz="1600" dirty="0">
                <a:latin typeface="BIZ UDPゴシック" panose="020B0400000000000000" pitchFamily="50" charset="-128"/>
                <a:ea typeface="BIZ UDPゴシック" panose="020B0400000000000000" pitchFamily="50" charset="-128"/>
              </a:rPr>
              <a:t>その他</a:t>
            </a:r>
            <a:endParaRPr lang="en-US" altLang="ja-JP" sz="1600" dirty="0">
              <a:latin typeface="BIZ UDPゴシック" panose="020B0400000000000000" pitchFamily="50" charset="-128"/>
              <a:ea typeface="BIZ UDPゴシック" panose="020B0400000000000000" pitchFamily="50" charset="-128"/>
            </a:endParaRPr>
          </a:p>
          <a:p>
            <a:pPr indent="134938" eaLnBrk="1" hangingPunct="1">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その他、本申請に関連してアピール等がありましたら記載してください。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0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0" indent="0">
              <a:lnSpc>
                <a:spcPct val="100000"/>
              </a:lnSpc>
              <a:buNone/>
            </a:pPr>
            <a:endParaRPr kumimoji="1" lang="ja-JP" altLang="en-US" sz="1600" dirty="0">
              <a:latin typeface="BIZ UDPゴシック" panose="020B0400000000000000" pitchFamily="50" charset="-128"/>
              <a:ea typeface="BIZ UDPゴシック" panose="020B0400000000000000" pitchFamily="50" charset="-128"/>
            </a:endParaRPr>
          </a:p>
        </p:txBody>
      </p:sp>
      <p:sp>
        <p:nvSpPr>
          <p:cNvPr id="2" name="テキスト ボックス 1">
            <a:extLst>
              <a:ext uri="{FF2B5EF4-FFF2-40B4-BE49-F238E27FC236}">
                <a16:creationId xmlns:a16="http://schemas.microsoft.com/office/drawing/2014/main" id="{55236969-6178-58B0-ADAC-1400DC52527C}"/>
              </a:ext>
            </a:extLst>
          </p:cNvPr>
          <p:cNvSpPr txBox="1"/>
          <p:nvPr/>
        </p:nvSpPr>
        <p:spPr>
          <a:xfrm>
            <a:off x="147781" y="116994"/>
            <a:ext cx="1791855" cy="369332"/>
          </a:xfrm>
          <a:prstGeom prst="rect">
            <a:avLst/>
          </a:prstGeom>
          <a:solidFill>
            <a:srgbClr val="92D050"/>
          </a:solidFill>
        </p:spPr>
        <p:txBody>
          <a:bodyPr wrap="square" rtlCol="0">
            <a:spAutoFit/>
          </a:bodyPr>
          <a:lstStyle/>
          <a:p>
            <a:r>
              <a:rPr kumimoji="1" lang="en-US" altLang="ja-JP" dirty="0"/>
              <a:t>SERA</a:t>
            </a:r>
            <a:r>
              <a:rPr kumimoji="1" lang="ja-JP" altLang="en-US" dirty="0"/>
              <a:t>さん書式</a:t>
            </a:r>
          </a:p>
        </p:txBody>
      </p:sp>
      <p:sp>
        <p:nvSpPr>
          <p:cNvPr id="4" name="コンテンツ プレースホルダー 2">
            <a:extLst>
              <a:ext uri="{FF2B5EF4-FFF2-40B4-BE49-F238E27FC236}">
                <a16:creationId xmlns:a16="http://schemas.microsoft.com/office/drawing/2014/main" id="{ECFCAD99-E571-7A43-CD74-9504A1EA0EC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７．その他実績等</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44B73B35-9409-7D9E-AA71-F6A42394575C}"/>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13</a:t>
            </a:fld>
            <a:endParaRPr kumimoji="1" lang="ja-JP" altLang="en-US" b="1" dirty="0">
              <a:solidFill>
                <a:schemeClr val="tx1"/>
              </a:solidFill>
            </a:endParaRPr>
          </a:p>
        </p:txBody>
      </p:sp>
    </p:spTree>
    <p:extLst>
      <p:ext uri="{BB962C8B-B14F-4D97-AF65-F5344CB8AC3E}">
        <p14:creationId xmlns:p14="http://schemas.microsoft.com/office/powerpoint/2010/main" val="3909068867"/>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828C3B43-BCBA-6DC7-9775-EC7A564C8C79}"/>
            </a:ext>
          </a:extLst>
        </p:cNvPr>
        <p:cNvGrpSpPr/>
        <p:nvPr/>
      </p:nvGrpSpPr>
      <p:grpSpPr>
        <a:xfrm>
          <a:off x="0" y="0"/>
          <a:ext cx="0" cy="0"/>
          <a:chOff x="0" y="0"/>
          <a:chExt cx="0" cy="0"/>
        </a:xfrm>
      </p:grpSpPr>
      <p:sp>
        <p:nvSpPr>
          <p:cNvPr id="2" name="コンテンツ プレースホルダー 2">
            <a:extLst>
              <a:ext uri="{FF2B5EF4-FFF2-40B4-BE49-F238E27FC236}">
                <a16:creationId xmlns:a16="http://schemas.microsoft.com/office/drawing/2014/main" id="{53195A3B-DE2C-D8B6-DCB9-2B3A9156F32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ED4014AF-F174-50E5-28B7-FDD2E39842C8}"/>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42BBFDA5-BA51-1104-C0B7-37B6BA87A47E}"/>
              </a:ext>
            </a:extLst>
          </p:cNvPr>
          <p:cNvGraphicFramePr>
            <a:graphicFrameLocks noGrp="1"/>
          </p:cNvGraphicFramePr>
          <p:nvPr>
            <p:extLst>
              <p:ext uri="{D42A27DB-BD31-4B8C-83A1-F6EECF244321}">
                <p14:modId xmlns:p14="http://schemas.microsoft.com/office/powerpoint/2010/main" val="3464676527"/>
              </p:ext>
            </p:extLst>
          </p:nvPr>
        </p:nvGraphicFramePr>
        <p:xfrm>
          <a:off x="228207" y="734493"/>
          <a:ext cx="11835973" cy="6094895"/>
        </p:xfrm>
        <a:graphic>
          <a:graphicData uri="http://schemas.openxmlformats.org/drawingml/2006/table">
            <a:tbl>
              <a:tblPr>
                <a:tableStyleId>{5C22544A-7EE6-4342-B048-85BDC9FD1C3A}</a:tableStyleId>
              </a:tblPr>
              <a:tblGrid>
                <a:gridCol w="1009757">
                  <a:extLst>
                    <a:ext uri="{9D8B030D-6E8A-4147-A177-3AD203B41FA5}">
                      <a16:colId xmlns:a16="http://schemas.microsoft.com/office/drawing/2014/main" val="3706218787"/>
                    </a:ext>
                  </a:extLst>
                </a:gridCol>
                <a:gridCol w="4798531">
                  <a:extLst>
                    <a:ext uri="{9D8B030D-6E8A-4147-A177-3AD203B41FA5}">
                      <a16:colId xmlns:a16="http://schemas.microsoft.com/office/drawing/2014/main" val="997924801"/>
                    </a:ext>
                  </a:extLst>
                </a:gridCol>
                <a:gridCol w="1080986">
                  <a:extLst>
                    <a:ext uri="{9D8B030D-6E8A-4147-A177-3AD203B41FA5}">
                      <a16:colId xmlns:a16="http://schemas.microsoft.com/office/drawing/2014/main" val="3389661249"/>
                    </a:ext>
                  </a:extLst>
                </a:gridCol>
                <a:gridCol w="494669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3" name="スライド番号プレースホルダー 2">
            <a:extLst>
              <a:ext uri="{FF2B5EF4-FFF2-40B4-BE49-F238E27FC236}">
                <a16:creationId xmlns:a16="http://schemas.microsoft.com/office/drawing/2014/main" id="{415AE13B-C50F-696C-0C80-F57B14B5ADA2}"/>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14</a:t>
            </a:fld>
            <a:endParaRPr kumimoji="1" lang="ja-JP" altLang="en-US" b="1" dirty="0">
              <a:solidFill>
                <a:schemeClr val="tx1"/>
              </a:solidFill>
            </a:endParaRPr>
          </a:p>
        </p:txBody>
      </p:sp>
    </p:spTree>
    <p:extLst>
      <p:ext uri="{BB962C8B-B14F-4D97-AF65-F5344CB8AC3E}">
        <p14:creationId xmlns:p14="http://schemas.microsoft.com/office/powerpoint/2010/main" val="4243521087"/>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44C84B42-F429-A75D-9912-04F6813BD1D3}"/>
            </a:ext>
          </a:extLst>
        </p:cNvPr>
        <p:cNvGrpSpPr/>
        <p:nvPr/>
      </p:nvGrpSpPr>
      <p:grpSpPr>
        <a:xfrm>
          <a:off x="0" y="0"/>
          <a:ext cx="0" cy="0"/>
          <a:chOff x="0" y="0"/>
          <a:chExt cx="0" cy="0"/>
        </a:xfrm>
      </p:grpSpPr>
      <p:sp>
        <p:nvSpPr>
          <p:cNvPr id="15" name="コンテンツ プレースホルダー 2">
            <a:extLst>
              <a:ext uri="{FF2B5EF4-FFF2-40B4-BE49-F238E27FC236}">
                <a16:creationId xmlns:a16="http://schemas.microsoft.com/office/drawing/2014/main" id="{2F64159C-50A5-8789-BEE5-2B426592158D}"/>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８．事業基本情報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代表事業者に係る情報②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4D7CDA38-88A2-86AB-490E-081A071B6EC6}"/>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7522DCEE-AF9E-9879-3894-CF7FF67A0576}"/>
              </a:ext>
            </a:extLst>
          </p:cNvPr>
          <p:cNvGraphicFramePr>
            <a:graphicFrameLocks noGrp="1"/>
          </p:cNvGraphicFramePr>
          <p:nvPr>
            <p:extLst>
              <p:ext uri="{D42A27DB-BD31-4B8C-83A1-F6EECF244321}">
                <p14:modId xmlns:p14="http://schemas.microsoft.com/office/powerpoint/2010/main" val="1526397293"/>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graphicFrame>
        <p:nvGraphicFramePr>
          <p:cNvPr id="14" name="表 13">
            <a:extLst>
              <a:ext uri="{FF2B5EF4-FFF2-40B4-BE49-F238E27FC236}">
                <a16:creationId xmlns:a16="http://schemas.microsoft.com/office/drawing/2014/main" id="{AF560B59-FD83-40E2-0D93-7046CC2B9A98}"/>
              </a:ext>
            </a:extLst>
          </p:cNvPr>
          <p:cNvGraphicFramePr>
            <a:graphicFrameLocks noGrp="1"/>
          </p:cNvGraphicFramePr>
          <p:nvPr>
            <p:extLst>
              <p:ext uri="{D42A27DB-BD31-4B8C-83A1-F6EECF244321}">
                <p14:modId xmlns:p14="http://schemas.microsoft.com/office/powerpoint/2010/main" val="582062104"/>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3" name="スライド番号プレースホルダー 2">
            <a:extLst>
              <a:ext uri="{FF2B5EF4-FFF2-40B4-BE49-F238E27FC236}">
                <a16:creationId xmlns:a16="http://schemas.microsoft.com/office/drawing/2014/main" id="{D6038442-DD45-6278-FD34-63CD42DBDC17}"/>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15</a:t>
            </a:fld>
            <a:endParaRPr kumimoji="1" lang="ja-JP" altLang="en-US" b="1" dirty="0">
              <a:solidFill>
                <a:schemeClr val="tx1"/>
              </a:solidFill>
            </a:endParaRPr>
          </a:p>
        </p:txBody>
      </p:sp>
      <p:graphicFrame>
        <p:nvGraphicFramePr>
          <p:cNvPr id="6" name="表 5">
            <a:extLst>
              <a:ext uri="{FF2B5EF4-FFF2-40B4-BE49-F238E27FC236}">
                <a16:creationId xmlns:a16="http://schemas.microsoft.com/office/drawing/2014/main" id="{CA90F7F9-8B64-6EA8-F465-F9D03DDECA18}"/>
              </a:ext>
            </a:extLst>
          </p:cNvPr>
          <p:cNvGraphicFramePr>
            <a:graphicFrameLocks noGrp="1"/>
          </p:cNvGraphicFramePr>
          <p:nvPr>
            <p:extLst>
              <p:ext uri="{D42A27DB-BD31-4B8C-83A1-F6EECF244321}">
                <p14:modId xmlns:p14="http://schemas.microsoft.com/office/powerpoint/2010/main" val="3936850374"/>
              </p:ext>
            </p:extLst>
          </p:nvPr>
        </p:nvGraphicFramePr>
        <p:xfrm>
          <a:off x="1103918" y="2424705"/>
          <a:ext cx="10753785" cy="2160989"/>
        </p:xfrm>
        <a:graphic>
          <a:graphicData uri="http://schemas.openxmlformats.org/drawingml/2006/table">
            <a:tbl>
              <a:tblPr firstRow="1" firstCol="1" bandRow="1"/>
              <a:tblGrid>
                <a:gridCol w="1742488">
                  <a:extLst>
                    <a:ext uri="{9D8B030D-6E8A-4147-A177-3AD203B41FA5}">
                      <a16:colId xmlns:a16="http://schemas.microsoft.com/office/drawing/2014/main" val="1782648467"/>
                    </a:ext>
                  </a:extLst>
                </a:gridCol>
                <a:gridCol w="5737155">
                  <a:extLst>
                    <a:ext uri="{9D8B030D-6E8A-4147-A177-3AD203B41FA5}">
                      <a16:colId xmlns:a16="http://schemas.microsoft.com/office/drawing/2014/main" val="1495625439"/>
                    </a:ext>
                  </a:extLst>
                </a:gridCol>
                <a:gridCol w="1681316">
                  <a:extLst>
                    <a:ext uri="{9D8B030D-6E8A-4147-A177-3AD203B41FA5}">
                      <a16:colId xmlns:a16="http://schemas.microsoft.com/office/drawing/2014/main" val="2349707476"/>
                    </a:ext>
                  </a:extLst>
                </a:gridCol>
                <a:gridCol w="1592826">
                  <a:extLst>
                    <a:ext uri="{9D8B030D-6E8A-4147-A177-3AD203B41FA5}">
                      <a16:colId xmlns:a16="http://schemas.microsoft.com/office/drawing/2014/main" val="2140405997"/>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sp>
        <p:nvSpPr>
          <p:cNvPr id="12" name="テキスト ボックス 11">
            <a:extLst>
              <a:ext uri="{FF2B5EF4-FFF2-40B4-BE49-F238E27FC236}">
                <a16:creationId xmlns:a16="http://schemas.microsoft.com/office/drawing/2014/main" id="{CDB8CD1E-958C-4990-E8AB-0B8CB67FE5A1}"/>
              </a:ext>
            </a:extLst>
          </p:cNvPr>
          <p:cNvSpPr txBox="1"/>
          <p:nvPr/>
        </p:nvSpPr>
        <p:spPr>
          <a:xfrm>
            <a:off x="1206500" y="3753884"/>
            <a:ext cx="4624029" cy="261610"/>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Tree>
    <p:extLst>
      <p:ext uri="{BB962C8B-B14F-4D97-AF65-F5344CB8AC3E}">
        <p14:creationId xmlns:p14="http://schemas.microsoft.com/office/powerpoint/2010/main" val="1088900231"/>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6E8F462A-EF89-0443-269C-6C9C06AA14F5}"/>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6DAB7B92-FAAF-8C24-5AAF-43EC53FAA054}"/>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共同事業者に係る情報①</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2BC74323-B7A8-6D5B-BE0B-D730E9730858}"/>
              </a:ext>
            </a:extLst>
          </p:cNvPr>
          <p:cNvSpPr txBox="1">
            <a:spLocks/>
          </p:cNvSpPr>
          <p:nvPr/>
        </p:nvSpPr>
        <p:spPr>
          <a:xfrm>
            <a:off x="943433" y="3958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9" name="表 8">
            <a:extLst>
              <a:ext uri="{FF2B5EF4-FFF2-40B4-BE49-F238E27FC236}">
                <a16:creationId xmlns:a16="http://schemas.microsoft.com/office/drawing/2014/main" id="{595A7E2F-4E71-43D0-B1C9-66882EEA4FBA}"/>
              </a:ext>
            </a:extLst>
          </p:cNvPr>
          <p:cNvGraphicFramePr>
            <a:graphicFrameLocks noGrp="1"/>
          </p:cNvGraphicFramePr>
          <p:nvPr>
            <p:extLst>
              <p:ext uri="{D42A27DB-BD31-4B8C-83A1-F6EECF244321}">
                <p14:modId xmlns:p14="http://schemas.microsoft.com/office/powerpoint/2010/main" val="3662597308"/>
              </p:ext>
            </p:extLst>
          </p:nvPr>
        </p:nvGraphicFramePr>
        <p:xfrm>
          <a:off x="157316" y="721793"/>
          <a:ext cx="11870740" cy="6094895"/>
        </p:xfrm>
        <a:graphic>
          <a:graphicData uri="http://schemas.openxmlformats.org/drawingml/2006/table">
            <a:tbl>
              <a:tblPr>
                <a:tableStyleId>{5C22544A-7EE6-4342-B048-85BDC9FD1C3A}</a:tableStyleId>
              </a:tblPr>
              <a:tblGrid>
                <a:gridCol w="1012724">
                  <a:extLst>
                    <a:ext uri="{9D8B030D-6E8A-4147-A177-3AD203B41FA5}">
                      <a16:colId xmlns:a16="http://schemas.microsoft.com/office/drawing/2014/main" val="3706218787"/>
                    </a:ext>
                  </a:extLst>
                </a:gridCol>
                <a:gridCol w="4812626">
                  <a:extLst>
                    <a:ext uri="{9D8B030D-6E8A-4147-A177-3AD203B41FA5}">
                      <a16:colId xmlns:a16="http://schemas.microsoft.com/office/drawing/2014/main" val="997924801"/>
                    </a:ext>
                  </a:extLst>
                </a:gridCol>
                <a:gridCol w="1084161">
                  <a:extLst>
                    <a:ext uri="{9D8B030D-6E8A-4147-A177-3AD203B41FA5}">
                      <a16:colId xmlns:a16="http://schemas.microsoft.com/office/drawing/2014/main" val="3389661249"/>
                    </a:ext>
                  </a:extLst>
                </a:gridCol>
                <a:gridCol w="4961229">
                  <a:extLst>
                    <a:ext uri="{9D8B030D-6E8A-4147-A177-3AD203B41FA5}">
                      <a16:colId xmlns:a16="http://schemas.microsoft.com/office/drawing/2014/main" val="2873901916"/>
                    </a:ext>
                  </a:extLst>
                </a:gridCol>
              </a:tblGrid>
              <a:tr h="293783">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法人名</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○○○○○株式会社</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法人番号</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altLang="ja-JP"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13</a:t>
                      </a: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桁の番号</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代表者名</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設立年月日</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○○○○年○月○日（西暦で記入）</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資本金　</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zh-TW"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○○○千円（法人設立時　○○○千円）</a:t>
                      </a:r>
                      <a:endParaRPr lang="zh-TW"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役員数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477853052"/>
                  </a:ext>
                </a:extLst>
              </a:tr>
              <a:tr h="293783">
                <a:tc>
                  <a:txBody>
                    <a:bodyPr/>
                    <a:lstStyle/>
                    <a:p>
                      <a:pPr algn="l" rtl="0" fontAlgn="ctr">
                        <a:buNone/>
                      </a:pPr>
                      <a:r>
                        <a:rPr lang="ja-JP" altLang="en-US" sz="1500" u="none" strike="noStrike">
                          <a:effectLst/>
                          <a:latin typeface="BIZ UDPゴシック" panose="020B0400000000000000" pitchFamily="50" charset="-128"/>
                          <a:ea typeface="BIZ UDPゴシック" panose="020B0400000000000000" pitchFamily="50" charset="-128"/>
                        </a:rPr>
                        <a:t>従業員数</a:t>
                      </a:r>
                      <a:endParaRPr lang="ja-JP" altLang="en-US" sz="1500" b="0" i="0" u="none" strike="noStrike">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○○人　（うち研究開発部門　○○人）</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a:t>
                      </a:r>
                      <a:r>
                        <a:rPr lang="en-US" sz="1500" u="none" strike="noStrike" dirty="0">
                          <a:effectLst/>
                          <a:latin typeface="BIZ UDPゴシック" panose="020B0400000000000000" pitchFamily="50" charset="-128"/>
                          <a:ea typeface="BIZ UDPゴシック" panose="020B0400000000000000" pitchFamily="50" charset="-128"/>
                        </a:rPr>
                        <a:t>URL</a:t>
                      </a:r>
                      <a:endParaRPr 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https://</a:t>
                      </a:r>
                      <a:r>
                        <a:rPr lang="ja-JP" altLang="en-US" sz="150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hlinkClick r:id="rId2">
                            <a:extLst>
                              <a:ext uri="{A12FA001-AC4F-418D-AE19-62706E023703}">
                                <ahyp:hlinkClr xmlns:ahyp="http://schemas.microsoft.com/office/drawing/2018/hyperlinkcolor" val="tx"/>
                              </a:ext>
                            </a:extLst>
                          </a:hlinkClick>
                        </a:rPr>
                        <a:t>〇〇〇〇・・・</a:t>
                      </a:r>
                      <a:endParaRPr lang="ja-JP" altLang="en-US" sz="1500" b="0" i="0" u="sng"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637708538"/>
                  </a:ext>
                </a:extLst>
              </a:tr>
              <a:tr h="2364072">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会社沿革</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en-US" altLang="ja-JP" sz="1400" dirty="0">
                          <a:solidFill>
                            <a:srgbClr val="FF0000"/>
                          </a:solidFill>
                          <a:latin typeface="BIZ UDPゴシック" panose="020B0400000000000000" pitchFamily="50" charset="-128"/>
                          <a:ea typeface="BIZ UDPゴシック" panose="020B0400000000000000" pitchFamily="50" charset="-128"/>
                        </a:rPr>
                        <a:t>※</a:t>
                      </a:r>
                      <a:r>
                        <a:rPr kumimoji="1" lang="ja-JP" altLang="en-US" sz="1400" dirty="0">
                          <a:solidFill>
                            <a:srgbClr val="FF0000"/>
                          </a:solidFill>
                          <a:latin typeface="BIZ UDPゴシック" panose="020B0400000000000000" pitchFamily="50" charset="-128"/>
                          <a:ea typeface="BIZ UDPゴシック" panose="020B0400000000000000" pitchFamily="50" charset="-128"/>
                        </a:rPr>
                        <a:t>法人の沿革（設立以降の名称、所在地、資本金等の事業活動に関する沿革）を簡潔に箇条書きで記載してください。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400" dirty="0">
                          <a:solidFill>
                            <a:srgbClr val="FF0000"/>
                          </a:solidFill>
                          <a:latin typeface="BIZ UDPゴシック" panose="020B0400000000000000" pitchFamily="50" charset="-128"/>
                          <a:ea typeface="BIZ UDPゴシック" panose="020B0400000000000000" pitchFamily="50" charset="-128"/>
                        </a:rPr>
                        <a:t>また、会社</a:t>
                      </a:r>
                      <a:r>
                        <a:rPr kumimoji="1" lang="en-US" altLang="ja-JP" sz="1400" dirty="0">
                          <a:solidFill>
                            <a:srgbClr val="FF0000"/>
                          </a:solidFill>
                          <a:latin typeface="BIZ UDPゴシック" panose="020B0400000000000000" pitchFamily="50" charset="-128"/>
                          <a:ea typeface="BIZ UDPゴシック" panose="020B0400000000000000" pitchFamily="50" charset="-128"/>
                        </a:rPr>
                        <a:t>URL</a:t>
                      </a:r>
                      <a:r>
                        <a:rPr kumimoji="1" lang="ja-JP" altLang="en-US" sz="1400" dirty="0">
                          <a:solidFill>
                            <a:srgbClr val="FF0000"/>
                          </a:solidFill>
                          <a:latin typeface="BIZ UDPゴシック" panose="020B0400000000000000" pitchFamily="50" charset="-128"/>
                          <a:ea typeface="BIZ UDPゴシック" panose="020B0400000000000000" pitchFamily="50" charset="-128"/>
                        </a:rPr>
                        <a:t>がない場合は、会社案内（</a:t>
                      </a:r>
                      <a:r>
                        <a:rPr kumimoji="1" lang="en-US" altLang="ja-JP" sz="1400" dirty="0">
                          <a:solidFill>
                            <a:srgbClr val="FF0000"/>
                          </a:solidFill>
                          <a:latin typeface="BIZ UDPゴシック" panose="020B0400000000000000" pitchFamily="50" charset="-128"/>
                          <a:ea typeface="BIZ UDPゴシック" panose="020B0400000000000000" pitchFamily="50" charset="-128"/>
                        </a:rPr>
                        <a:t>pdf</a:t>
                      </a:r>
                      <a:r>
                        <a:rPr kumimoji="1" lang="ja-JP" altLang="en-US" sz="1400" dirty="0">
                          <a:solidFill>
                            <a:srgbClr val="FF0000"/>
                          </a:solidFill>
                          <a:latin typeface="BIZ UDPゴシック" panose="020B0400000000000000" pitchFamily="50" charset="-128"/>
                          <a:ea typeface="BIZ UDPゴシック" panose="020B0400000000000000" pitchFamily="50" charset="-128"/>
                        </a:rPr>
                        <a:t>）を提案書様式の添付書類として提出してください。</a:t>
                      </a:r>
                    </a:p>
                    <a:p>
                      <a:pPr algn="l"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主たる</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事業内容</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517142450"/>
                  </a:ext>
                </a:extLst>
              </a:tr>
              <a:tr h="2555691">
                <a:tc>
                  <a:txBody>
                    <a:bodyPr/>
                    <a:lstStyle/>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売上高</a:t>
                      </a:r>
                      <a:endParaRPr lang="en-US" altLang="ja-JP" sz="1500" u="none" strike="noStrike" dirty="0">
                        <a:effectLst/>
                        <a:latin typeface="BIZ UDPゴシック" panose="020B0400000000000000" pitchFamily="50" charset="-128"/>
                        <a:ea typeface="BIZ UDPゴシック" panose="020B0400000000000000" pitchFamily="50" charset="-128"/>
                      </a:endParaRPr>
                    </a:p>
                    <a:p>
                      <a:pPr algn="l" rtl="0" fontAlgn="ctr">
                        <a:buNone/>
                      </a:pPr>
                      <a:r>
                        <a:rPr lang="ja-JP" altLang="en-US" sz="1500" u="none" strike="noStrike" dirty="0">
                          <a:effectLst/>
                          <a:latin typeface="BIZ UDPゴシック" panose="020B0400000000000000" pitchFamily="50" charset="-128"/>
                          <a:ea typeface="BIZ UDPゴシック" panose="020B0400000000000000" pitchFamily="50" charset="-128"/>
                        </a:rPr>
                        <a:t>（直近３年）</a:t>
                      </a: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令和○（２０○○）年度：○○○万円</a:t>
                      </a:r>
                    </a:p>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役員</a:t>
                      </a:r>
                      <a:br>
                        <a:rPr lang="ja-JP" altLang="en-US" sz="1500" u="none" strike="noStrike" dirty="0">
                          <a:effectLst/>
                          <a:latin typeface="BIZ UDPゴシック" panose="020B0400000000000000" pitchFamily="50" charset="-128"/>
                          <a:ea typeface="BIZ UDPゴシック" panose="020B0400000000000000" pitchFamily="50" charset="-128"/>
                        </a:rPr>
                      </a:b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lang="ja-JP" altLang="en-US" sz="1500" u="none" strike="noStrike" dirty="0">
                          <a:effectLst/>
                          <a:latin typeface="BIZ UDPゴシック" panose="020B0400000000000000" pitchFamily="50" charset="-128"/>
                          <a:ea typeface="BIZ UDPゴシック" panose="020B0400000000000000" pitchFamily="50" charset="-128"/>
                        </a:rPr>
                        <a:t>①役員名と役員種別</a:t>
                      </a: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ア　環境　花子（代表取締役）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イ　環境　太郎（取締役）</a:t>
                      </a:r>
                      <a:b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b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ウ　環境　一郎（監査役）</a:t>
                      </a:r>
                      <a:br>
                        <a:rPr lang="ja-JP" altLang="en-US" sz="150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br>
                      <a:br>
                        <a:rPr lang="ja-JP" altLang="en-US" sz="1500" u="none" strike="noStrike" dirty="0">
                          <a:effectLst/>
                          <a:latin typeface="BIZ UDPゴシック" panose="020B0400000000000000" pitchFamily="50" charset="-128"/>
                          <a:ea typeface="BIZ UDPゴシック" panose="020B0400000000000000" pitchFamily="50" charset="-128"/>
                        </a:rPr>
                      </a:br>
                      <a:r>
                        <a:rPr lang="ja-JP" altLang="en-US" sz="1500" u="none" strike="noStrike" dirty="0">
                          <a:effectLst/>
                          <a:latin typeface="BIZ UDPゴシック" panose="020B0400000000000000" pitchFamily="50" charset="-128"/>
                          <a:ea typeface="BIZ UDPゴシック" panose="020B0400000000000000" pitchFamily="50" charset="-128"/>
                        </a:rPr>
                        <a:t>②役員の兼務　</a:t>
                      </a:r>
                      <a:endParaRPr lang="en-US" altLang="ja-JP" sz="1500" u="none" strike="noStrike" dirty="0">
                        <a:effectLst/>
                        <a:latin typeface="BIZ UDPゴシック" panose="020B0400000000000000" pitchFamily="50" charset="-128"/>
                        <a:ea typeface="BIZ UDPゴシック" panose="020B0400000000000000" pitchFamily="50" charset="-128"/>
                      </a:endParaRPr>
                    </a:p>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50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rPr>
                        <a:t>環境　太郎：○○大学○○学部　教授　常勤</a:t>
                      </a:r>
                      <a:endParaRPr lang="ja-JP" altLang="en-US" sz="1500" b="0" i="0" u="none" strike="noStrike" dirty="0">
                        <a:solidFill>
                          <a:schemeClr val="tx2">
                            <a:lumMod val="50000"/>
                            <a:lumOff val="50000"/>
                          </a:schemeClr>
                        </a:solidFill>
                        <a:effectLst/>
                        <a:latin typeface="BIZ UDPゴシック" panose="020B0400000000000000" pitchFamily="50" charset="-128"/>
                        <a:ea typeface="BIZ UDPゴシック" panose="020B0400000000000000" pitchFamily="50" charset="-128"/>
                      </a:endParaRPr>
                    </a:p>
                    <a:p>
                      <a:pPr algn="l" fontAlgn="ctr">
                        <a:buNone/>
                      </a:pP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※①</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の役員のうち、兼務している役員について、兼務機関名、兼務機関での役職、勤務形態（常勤</a:t>
                      </a:r>
                      <a:r>
                        <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rPr>
                        <a:t>or</a:t>
                      </a:r>
                      <a:r>
                        <a:rPr lang="ja-JP" altLang="en-US" sz="1500" u="none" strike="noStrike" dirty="0">
                          <a:solidFill>
                            <a:srgbClr val="FF0000"/>
                          </a:solidFill>
                          <a:effectLst/>
                          <a:latin typeface="BIZ UDPゴシック" panose="020B0400000000000000" pitchFamily="50" charset="-128"/>
                          <a:ea typeface="BIZ UDPゴシック" panose="020B0400000000000000" pitchFamily="50" charset="-128"/>
                        </a:rPr>
                        <a:t>非常勤）を記載してください。</a:t>
                      </a:r>
                      <a:endParaRPr lang="en-US" altLang="ja-JP" sz="1500" u="none" strike="noStrike" dirty="0">
                        <a:solidFill>
                          <a:srgbClr val="FF0000"/>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329729466"/>
                  </a:ext>
                </a:extLst>
              </a:tr>
            </a:tbl>
          </a:graphicData>
        </a:graphic>
      </p:graphicFrame>
      <p:sp>
        <p:nvSpPr>
          <p:cNvPr id="2" name="正方形/長方形 1">
            <a:extLst>
              <a:ext uri="{FF2B5EF4-FFF2-40B4-BE49-F238E27FC236}">
                <a16:creationId xmlns:a16="http://schemas.microsoft.com/office/drawing/2014/main" id="{075B8B47-84EA-BD04-DC8C-60AA9F3A7EC6}"/>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83E44DF3-F714-E70B-80AE-ADFE703EE64D}"/>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16</a:t>
            </a:fld>
            <a:endParaRPr kumimoji="1" lang="ja-JP" altLang="en-US" b="1" dirty="0">
              <a:solidFill>
                <a:schemeClr val="tx1"/>
              </a:solidFill>
            </a:endParaRPr>
          </a:p>
        </p:txBody>
      </p:sp>
    </p:spTree>
    <p:extLst>
      <p:ext uri="{BB962C8B-B14F-4D97-AF65-F5344CB8AC3E}">
        <p14:creationId xmlns:p14="http://schemas.microsoft.com/office/powerpoint/2010/main" val="4117705171"/>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362AFB33-41DD-B1A5-6EFB-71B0660DD730}"/>
            </a:ext>
          </a:extLst>
        </p:cNvPr>
        <p:cNvGrpSpPr/>
        <p:nvPr/>
      </p:nvGrpSpPr>
      <p:grpSpPr>
        <a:xfrm>
          <a:off x="0" y="0"/>
          <a:ext cx="0" cy="0"/>
          <a:chOff x="0" y="0"/>
          <a:chExt cx="0" cy="0"/>
        </a:xfrm>
      </p:grpSpPr>
      <p:graphicFrame>
        <p:nvGraphicFramePr>
          <p:cNvPr id="9" name="表 8">
            <a:extLst>
              <a:ext uri="{FF2B5EF4-FFF2-40B4-BE49-F238E27FC236}">
                <a16:creationId xmlns:a16="http://schemas.microsoft.com/office/drawing/2014/main" id="{85F3CDC0-2ABA-57CB-DF83-1626A7ECCDC8}"/>
              </a:ext>
            </a:extLst>
          </p:cNvPr>
          <p:cNvGraphicFramePr>
            <a:graphicFrameLocks noGrp="1"/>
          </p:cNvGraphicFramePr>
          <p:nvPr>
            <p:extLst>
              <p:ext uri="{D42A27DB-BD31-4B8C-83A1-F6EECF244321}">
                <p14:modId xmlns:p14="http://schemas.microsoft.com/office/powerpoint/2010/main" val="1226318761"/>
              </p:ext>
            </p:extLst>
          </p:nvPr>
        </p:nvGraphicFramePr>
        <p:xfrm>
          <a:off x="202808" y="734494"/>
          <a:ext cx="11837948" cy="6094896"/>
        </p:xfrm>
        <a:graphic>
          <a:graphicData uri="http://schemas.openxmlformats.org/drawingml/2006/table">
            <a:tbl>
              <a:tblPr>
                <a:tableStyleId>{5C22544A-7EE6-4342-B048-85BDC9FD1C3A}</a:tableStyleId>
              </a:tblPr>
              <a:tblGrid>
                <a:gridCol w="769042">
                  <a:extLst>
                    <a:ext uri="{9D8B030D-6E8A-4147-A177-3AD203B41FA5}">
                      <a16:colId xmlns:a16="http://schemas.microsoft.com/office/drawing/2014/main" val="3706218787"/>
                    </a:ext>
                  </a:extLst>
                </a:gridCol>
                <a:gridCol w="11068906">
                  <a:extLst>
                    <a:ext uri="{9D8B030D-6E8A-4147-A177-3AD203B41FA5}">
                      <a16:colId xmlns:a16="http://schemas.microsoft.com/office/drawing/2014/main" val="997924801"/>
                    </a:ext>
                  </a:extLst>
                </a:gridCol>
              </a:tblGrid>
              <a:tr h="1342078">
                <a:tc rowSpan="3">
                  <a:txBody>
                    <a:bodyPr/>
                    <a:lstStyle/>
                    <a:p>
                      <a:pPr algn="l" rtl="0" fontAlgn="ctr">
                        <a:buNone/>
                      </a:pPr>
                      <a:r>
                        <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rPr>
                        <a:t>出資等の情報</a:t>
                      </a: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kumimoji="1" lang="ja-JP" altLang="en-US" sz="1400" dirty="0">
                          <a:solidFill>
                            <a:schemeClr val="tx1"/>
                          </a:solidFill>
                          <a:latin typeface="BIZ UDPゴシック" panose="020B0400000000000000" pitchFamily="50" charset="-128"/>
                          <a:ea typeface="BIZ UDPゴシック" panose="020B0400000000000000" pitchFamily="50" charset="-128"/>
                        </a:rPr>
                        <a:t>① 株主構成</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ア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〇〇　 　　（持株比率　○○％、議決権比率　○○％）　　　イ　環境　太郎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ウ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有</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エ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a:t>
                      </a:r>
                    </a:p>
                    <a:p>
                      <a:r>
                        <a:rPr kumimoji="1" lang="ja-JP" altLang="en-US" sz="1400" dirty="0">
                          <a:solidFill>
                            <a:srgbClr val="0070C0"/>
                          </a:solidFill>
                          <a:latin typeface="BIZ UDPゴシック" panose="020B0400000000000000" pitchFamily="50" charset="-128"/>
                          <a:ea typeface="BIZ UDPゴシック" panose="020B0400000000000000" pitchFamily="50" charset="-128"/>
                        </a:rPr>
                        <a:t>オ　△△△</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株</a:t>
                      </a:r>
                      <a:r>
                        <a:rPr kumimoji="1" lang="en-US" altLang="ja-JP" sz="1400" dirty="0">
                          <a:solidFill>
                            <a:srgbClr val="0070C0"/>
                          </a:solidFill>
                          <a:latin typeface="BIZ UDPゴシック" panose="020B0400000000000000" pitchFamily="50" charset="-128"/>
                          <a:ea typeface="BIZ UDPゴシック" panose="020B0400000000000000" pitchFamily="50" charset="-128"/>
                        </a:rPr>
                        <a:t>)</a:t>
                      </a:r>
                      <a:r>
                        <a:rPr kumimoji="1" lang="ja-JP" altLang="en-US" sz="1400" dirty="0">
                          <a:solidFill>
                            <a:srgbClr val="0070C0"/>
                          </a:solidFill>
                          <a:latin typeface="BIZ UDPゴシック" panose="020B0400000000000000" pitchFamily="50" charset="-128"/>
                          <a:ea typeface="BIZ UDPゴシック" panose="020B0400000000000000" pitchFamily="50" charset="-128"/>
                        </a:rPr>
                        <a:t>　 （持株比率　○○％、議決権比率　○○％）       カ　●●●キャピタル 　（持株比率　○○％、議決権比率　○○％）</a:t>
                      </a:r>
                    </a:p>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693412505"/>
                  </a:ext>
                </a:extLst>
              </a:tr>
              <a:tr h="2578060">
                <a:tc vMerge="1">
                  <a:txBody>
                    <a:bodyPr/>
                    <a:lstStyle/>
                    <a:p>
                      <a:endParaRPr dirty="0"/>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② </a:t>
                      </a:r>
                      <a:r>
                        <a:rPr kumimoji="1" lang="en-US" altLang="ja-JP" sz="1400" dirty="0">
                          <a:solidFill>
                            <a:schemeClr val="tx1"/>
                          </a:solidFill>
                          <a:latin typeface="BIZ UDPゴシック" panose="020B0400000000000000" pitchFamily="50" charset="-128"/>
                          <a:ea typeface="BIZ UDPゴシック" panose="020B0400000000000000" pitchFamily="50" charset="-128"/>
                        </a:rPr>
                        <a:t>VC</a:t>
                      </a:r>
                      <a:r>
                        <a:rPr kumimoji="1" lang="ja-JP" altLang="en-US" sz="1400" dirty="0">
                          <a:solidFill>
                            <a:schemeClr val="tx1"/>
                          </a:solidFill>
                          <a:latin typeface="BIZ UDPゴシック" panose="020B0400000000000000" pitchFamily="50" charset="-128"/>
                          <a:ea typeface="BIZ UDPゴシック" panose="020B0400000000000000" pitchFamily="50" charset="-128"/>
                        </a:rPr>
                        <a:t>等から出資を受けた実績　</a:t>
                      </a:r>
                      <a:endParaRPr lang="ja-JP" altLang="en-US" sz="15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893287758"/>
                  </a:ext>
                </a:extLst>
              </a:tr>
              <a:tr h="2174758">
                <a:tc vMerge="1">
                  <a:txBody>
                    <a:bodyPr/>
                    <a:lstStyle/>
                    <a:p>
                      <a:pPr algn="l" rtl="0" fontAlgn="ctr">
                        <a:buNone/>
                      </a:pPr>
                      <a:endParaRPr lang="ja-JP" altLang="en-US" sz="15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9203" marR="9203" marT="9203" marB="0" anchor="ct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2">
                        <a:lumMod val="90000"/>
                      </a:schemeClr>
                    </a:solidFill>
                  </a:tcPr>
                </a:tc>
                <a:tc>
                  <a:txBody>
                    <a:bodyPr/>
                    <a:lstStyle/>
                    <a:p>
                      <a:pPr algn="l" fontAlgn="ctr">
                        <a:buNone/>
                      </a:pPr>
                      <a:r>
                        <a:rPr kumimoji="1" lang="ja-JP" altLang="en-US" sz="1400" dirty="0">
                          <a:solidFill>
                            <a:schemeClr val="tx1"/>
                          </a:solidFill>
                          <a:latin typeface="BIZ UDPゴシック" panose="020B0400000000000000" pitchFamily="50" charset="-128"/>
                          <a:ea typeface="BIZ UDPゴシック" panose="020B0400000000000000" pitchFamily="50" charset="-128"/>
                        </a:rPr>
                        <a:t>③ 法人株主</a:t>
                      </a:r>
                      <a:endParaRPr kumimoji="1" lang="en-US" altLang="ja-JP" sz="1400" dirty="0">
                        <a:solidFill>
                          <a:schemeClr val="tx1"/>
                        </a:solidFill>
                        <a:latin typeface="BIZ UDPゴシック" panose="020B0400000000000000" pitchFamily="50" charset="-128"/>
                        <a:ea typeface="BIZ UDPゴシック" panose="020B0400000000000000" pitchFamily="50" charset="-128"/>
                      </a:endParaRPr>
                    </a:p>
                    <a:p>
                      <a:pPr algn="l" fontAlgn="ctr">
                        <a:buNone/>
                      </a:pPr>
                      <a:endParaRPr lang="ja-JP" altLang="en-US" sz="1400" b="0" i="0" u="none" strike="noStrike"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txBody>
                  <a:tcPr marL="9203" marR="9203" marT="9203"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2009660146"/>
                  </a:ext>
                </a:extLst>
              </a:tr>
            </a:tbl>
          </a:graphicData>
        </a:graphic>
      </p:graphicFrame>
      <p:sp>
        <p:nvSpPr>
          <p:cNvPr id="7" name="コンテンツ プレースホルダー 2">
            <a:extLst>
              <a:ext uri="{FF2B5EF4-FFF2-40B4-BE49-F238E27FC236}">
                <a16:creationId xmlns:a16="http://schemas.microsoft.com/office/drawing/2014/main" id="{B6BD4813-DDD7-C736-9A63-87BF539A74DF}"/>
              </a:ext>
            </a:extLst>
          </p:cNvPr>
          <p:cNvSpPr txBox="1">
            <a:spLocks/>
          </p:cNvSpPr>
          <p:nvPr/>
        </p:nvSpPr>
        <p:spPr>
          <a:xfrm>
            <a:off x="918033" y="4085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14" name="表 13">
            <a:extLst>
              <a:ext uri="{FF2B5EF4-FFF2-40B4-BE49-F238E27FC236}">
                <a16:creationId xmlns:a16="http://schemas.microsoft.com/office/drawing/2014/main" id="{0E48209F-0474-3177-52EA-B001A7DE5C83}"/>
              </a:ext>
            </a:extLst>
          </p:cNvPr>
          <p:cNvGraphicFramePr>
            <a:graphicFrameLocks noGrp="1"/>
          </p:cNvGraphicFramePr>
          <p:nvPr>
            <p:extLst>
              <p:ext uri="{D42A27DB-BD31-4B8C-83A1-F6EECF244321}">
                <p14:modId xmlns:p14="http://schemas.microsoft.com/office/powerpoint/2010/main" val="4164315325"/>
              </p:ext>
            </p:extLst>
          </p:nvPr>
        </p:nvGraphicFramePr>
        <p:xfrm>
          <a:off x="1103917" y="4912438"/>
          <a:ext cx="10753785" cy="1443783"/>
        </p:xfrm>
        <a:graphic>
          <a:graphicData uri="http://schemas.openxmlformats.org/drawingml/2006/table">
            <a:tbl>
              <a:tblPr firstRow="1" firstCol="1" bandRow="1"/>
              <a:tblGrid>
                <a:gridCol w="3959696">
                  <a:extLst>
                    <a:ext uri="{9D8B030D-6E8A-4147-A177-3AD203B41FA5}">
                      <a16:colId xmlns:a16="http://schemas.microsoft.com/office/drawing/2014/main" val="81227928"/>
                    </a:ext>
                  </a:extLst>
                </a:gridCol>
                <a:gridCol w="1887793">
                  <a:extLst>
                    <a:ext uri="{9D8B030D-6E8A-4147-A177-3AD203B41FA5}">
                      <a16:colId xmlns:a16="http://schemas.microsoft.com/office/drawing/2014/main" val="2749801281"/>
                    </a:ext>
                  </a:extLst>
                </a:gridCol>
                <a:gridCol w="1828800">
                  <a:extLst>
                    <a:ext uri="{9D8B030D-6E8A-4147-A177-3AD203B41FA5}">
                      <a16:colId xmlns:a16="http://schemas.microsoft.com/office/drawing/2014/main" val="2089350096"/>
                    </a:ext>
                  </a:extLst>
                </a:gridCol>
                <a:gridCol w="1219200">
                  <a:extLst>
                    <a:ext uri="{9D8B030D-6E8A-4147-A177-3AD203B41FA5}">
                      <a16:colId xmlns:a16="http://schemas.microsoft.com/office/drawing/2014/main" val="3433273219"/>
                    </a:ext>
                  </a:extLst>
                </a:gridCol>
                <a:gridCol w="1858296">
                  <a:extLst>
                    <a:ext uri="{9D8B030D-6E8A-4147-A177-3AD203B41FA5}">
                      <a16:colId xmlns:a16="http://schemas.microsoft.com/office/drawing/2014/main" val="124111173"/>
                    </a:ext>
                  </a:extLst>
                </a:gridCol>
              </a:tblGrid>
              <a:tr h="259330">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株主企業名</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大企業・中小企業の区分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資本金額（千円）</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従業員数（人）</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200"/>
                        </a:lnSpc>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主たる業種</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5935167"/>
                  </a:ext>
                </a:extLst>
              </a:tr>
              <a:tr h="232691">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大企業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1,000,000</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製造業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518976168"/>
                  </a:ext>
                </a:extLst>
              </a:tr>
              <a:tr h="203200">
                <a:tc>
                  <a:txBody>
                    <a:bodyPr/>
                    <a:lstStyle/>
                    <a:p>
                      <a:pPr algn="l" eaLnBrk="0" latinLnBrk="0" hangingPunct="0">
                        <a:lnSpc>
                          <a:spcPts val="1500"/>
                        </a:lnSpc>
                        <a:buNone/>
                      </a:pP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有</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サービス業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2765818"/>
                  </a:ext>
                </a:extLst>
              </a:tr>
              <a:tr h="240145">
                <a:tc>
                  <a:txBody>
                    <a:bodyPr/>
                    <a:lstStyle/>
                    <a:p>
                      <a:pPr algn="l"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中小企業</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200,000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0" hangingPunct="0">
                        <a:lnSpc>
                          <a:spcPts val="1500"/>
                        </a:lnSpc>
                        <a:buNone/>
                      </a:pPr>
                      <a:r>
                        <a:rPr lang="en-US" sz="14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300</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卸売業</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217900608"/>
                  </a:ext>
                </a:extLst>
              </a:tr>
              <a:tr h="241320">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986997816"/>
                  </a:ext>
                </a:extLst>
              </a:tr>
              <a:tr h="267097">
                <a:tc>
                  <a:txBody>
                    <a:bodyPr/>
                    <a:lstStyle/>
                    <a:p>
                      <a:pPr algn="l">
                        <a:buNone/>
                      </a:pPr>
                      <a:endParaRPr lang="ja-JP" sz="1400" dirty="0">
                        <a:effectLst/>
                        <a:latin typeface="BIZ UDPゴシック" panose="020B0400000000000000" pitchFamily="50" charset="-128"/>
                        <a:ea typeface="BIZ UDPゴシック" panose="020B0400000000000000" pitchFamily="50"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marL="177800" indent="-177800" algn="l" eaLnBrk="0" latinLnBrk="0" hangingPunct="0">
                        <a:lnSpc>
                          <a:spcPts val="1000"/>
                        </a:lnSpc>
                        <a:buNone/>
                        <a:tabLst>
                          <a:tab pos="2235200" algn="l"/>
                        </a:tabLst>
                      </a:pP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l"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0" hangingPunct="0">
                        <a:lnSpc>
                          <a:spcPts val="1500"/>
                        </a:lnSpc>
                        <a:buNone/>
                      </a:pPr>
                      <a:r>
                        <a:rPr lang="ja-JP" sz="1400" dirty="0">
                          <a:solidFill>
                            <a:srgbClr val="000000"/>
                          </a:solidFill>
                          <a:effectLst/>
                          <a:latin typeface="BIZ UDPゴシック" panose="020B0400000000000000" pitchFamily="50" charset="-128"/>
                          <a:ea typeface="BIZ UDPゴシック" panose="020B0400000000000000" pitchFamily="50" charset="-128"/>
                          <a:cs typeface="ＭＳ Ｐゴシック" panose="020B0600070205080204" pitchFamily="50" charset="-128"/>
                        </a:rPr>
                        <a:t>　</a:t>
                      </a:r>
                      <a:endParaRPr lang="ja-JP" sz="14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62541" marR="62541"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736694083"/>
                  </a:ext>
                </a:extLst>
              </a:tr>
            </a:tbl>
          </a:graphicData>
        </a:graphic>
      </p:graphicFrame>
      <p:sp>
        <p:nvSpPr>
          <p:cNvPr id="2" name="コンテンツ プレースホルダー 2">
            <a:extLst>
              <a:ext uri="{FF2B5EF4-FFF2-40B4-BE49-F238E27FC236}">
                <a16:creationId xmlns:a16="http://schemas.microsoft.com/office/drawing/2014/main" id="{CEF7660B-1273-E5AB-5834-C2DA4B58C435}"/>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9</a:t>
            </a:r>
            <a:r>
              <a:rPr lang="ja-JP" altLang="en-US" sz="2800" b="1" dirty="0">
                <a:latin typeface="BIZ UDPゴシック" panose="020B0400000000000000" pitchFamily="50" charset="-128"/>
                <a:ea typeface="BIZ UDPゴシック" panose="020B0400000000000000" pitchFamily="50" charset="-128"/>
              </a:rPr>
              <a:t>．事業基本情報</a:t>
            </a:r>
            <a:r>
              <a:rPr lang="en-US" altLang="ja-JP" sz="2800" b="1" dirty="0">
                <a:latin typeface="BIZ UDPゴシック" panose="020B0400000000000000" pitchFamily="50" charset="-128"/>
                <a:ea typeface="BIZ UDPゴシック" panose="020B0400000000000000" pitchFamily="50" charset="-128"/>
              </a:rPr>
              <a:t>_</a:t>
            </a:r>
            <a:r>
              <a:rPr lang="ja-JP" altLang="en-US" sz="2800" b="1" dirty="0">
                <a:latin typeface="BIZ UDPゴシック" panose="020B0400000000000000" pitchFamily="50" charset="-128"/>
                <a:ea typeface="BIZ UDPゴシック" panose="020B0400000000000000" pitchFamily="50" charset="-128"/>
              </a:rPr>
              <a:t>共同事業者に係る情報②</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正方形/長方形 2">
            <a:extLst>
              <a:ext uri="{FF2B5EF4-FFF2-40B4-BE49-F238E27FC236}">
                <a16:creationId xmlns:a16="http://schemas.microsoft.com/office/drawing/2014/main" id="{693D8EAD-C280-F727-E910-A58ED59E32C0}"/>
              </a:ext>
            </a:extLst>
          </p:cNvPr>
          <p:cNvSpPr/>
          <p:nvPr/>
        </p:nvSpPr>
        <p:spPr>
          <a:xfrm>
            <a:off x="8109525" y="181011"/>
            <a:ext cx="4082472" cy="429658"/>
          </a:xfrm>
          <a:prstGeom prst="rect">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ctr" anchorCtr="0" forceAA="0" compatLnSpc="1">
            <a:prstTxWarp prst="textNoShape">
              <a:avLst/>
            </a:prstTxWarp>
            <a:noAutofit/>
          </a:bodyPr>
          <a:lstStyle/>
          <a:p>
            <a:pPr marL="285750" indent="-285750">
              <a:buFont typeface="Wingdings" panose="05000000000000000000" pitchFamily="2" charset="2"/>
              <a:buChar char="Ø"/>
            </a:pPr>
            <a:r>
              <a:rPr kumimoji="1" lang="ja-JP" altLang="en-US" sz="1400" dirty="0">
                <a:solidFill>
                  <a:srgbClr val="FF0000"/>
                </a:solidFill>
                <a:latin typeface="BIZ UDPゴシック" panose="020B0400000000000000" pitchFamily="50" charset="-128"/>
                <a:ea typeface="BIZ UDPゴシック" panose="020B0400000000000000" pitchFamily="50" charset="-128"/>
              </a:rPr>
              <a:t>共同事業者が</a:t>
            </a:r>
            <a:r>
              <a:rPr lang="ja-JP" altLang="en-US" sz="1400" dirty="0">
                <a:solidFill>
                  <a:srgbClr val="FF0000"/>
                </a:solidFill>
                <a:latin typeface="BIZ UDPゴシック" panose="020B0400000000000000" pitchFamily="50" charset="-128"/>
                <a:ea typeface="BIZ UDPゴシック" panose="020B0400000000000000" pitchFamily="50" charset="-128"/>
              </a:rPr>
              <a:t>有りの</a:t>
            </a:r>
            <a:r>
              <a:rPr kumimoji="1" lang="ja-JP" altLang="en-US" sz="1400" dirty="0">
                <a:solidFill>
                  <a:srgbClr val="FF0000"/>
                </a:solidFill>
                <a:latin typeface="BIZ UDPゴシック" panose="020B0400000000000000" pitchFamily="50" charset="-128"/>
                <a:ea typeface="BIZ UDPゴシック" panose="020B0400000000000000" pitchFamily="50" charset="-128"/>
              </a:rPr>
              <a:t>場合に記載してください。</a:t>
            </a:r>
            <a:endParaRPr kumimoji="1" lang="en-US" altLang="ja-JP" sz="1400" dirty="0">
              <a:solidFill>
                <a:srgbClr val="FF0000"/>
              </a:solidFill>
              <a:latin typeface="BIZ UDPゴシック" panose="020B0400000000000000" pitchFamily="50" charset="-128"/>
              <a:ea typeface="BIZ UDPゴシック" panose="020B0400000000000000" pitchFamily="50" charset="-128"/>
            </a:endParaRPr>
          </a:p>
        </p:txBody>
      </p:sp>
      <p:sp>
        <p:nvSpPr>
          <p:cNvPr id="5" name="スライド番号プレースホルダー 2">
            <a:extLst>
              <a:ext uri="{FF2B5EF4-FFF2-40B4-BE49-F238E27FC236}">
                <a16:creationId xmlns:a16="http://schemas.microsoft.com/office/drawing/2014/main" id="{DD4A0A0C-5BDC-7ADF-D4FF-2C4C67B151F4}"/>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17</a:t>
            </a:fld>
            <a:endParaRPr kumimoji="1" lang="ja-JP" altLang="en-US" b="1" dirty="0">
              <a:solidFill>
                <a:schemeClr val="tx1"/>
              </a:solidFill>
            </a:endParaRPr>
          </a:p>
        </p:txBody>
      </p:sp>
      <p:graphicFrame>
        <p:nvGraphicFramePr>
          <p:cNvPr id="6" name="表 5">
            <a:extLst>
              <a:ext uri="{FF2B5EF4-FFF2-40B4-BE49-F238E27FC236}">
                <a16:creationId xmlns:a16="http://schemas.microsoft.com/office/drawing/2014/main" id="{EED34B9C-6141-8A2F-0BE1-8B79F80DC480}"/>
              </a:ext>
            </a:extLst>
          </p:cNvPr>
          <p:cNvGraphicFramePr>
            <a:graphicFrameLocks noGrp="1"/>
          </p:cNvGraphicFramePr>
          <p:nvPr>
            <p:extLst>
              <p:ext uri="{D42A27DB-BD31-4B8C-83A1-F6EECF244321}">
                <p14:modId xmlns:p14="http://schemas.microsoft.com/office/powerpoint/2010/main" val="3042638464"/>
              </p:ext>
            </p:extLst>
          </p:nvPr>
        </p:nvGraphicFramePr>
        <p:xfrm>
          <a:off x="1103918" y="2424705"/>
          <a:ext cx="10753785" cy="2160989"/>
        </p:xfrm>
        <a:graphic>
          <a:graphicData uri="http://schemas.openxmlformats.org/drawingml/2006/table">
            <a:tbl>
              <a:tblPr firstRow="1" firstCol="1" bandRow="1"/>
              <a:tblGrid>
                <a:gridCol w="1742488">
                  <a:extLst>
                    <a:ext uri="{9D8B030D-6E8A-4147-A177-3AD203B41FA5}">
                      <a16:colId xmlns:a16="http://schemas.microsoft.com/office/drawing/2014/main" val="1782648467"/>
                    </a:ext>
                  </a:extLst>
                </a:gridCol>
                <a:gridCol w="5737155">
                  <a:extLst>
                    <a:ext uri="{9D8B030D-6E8A-4147-A177-3AD203B41FA5}">
                      <a16:colId xmlns:a16="http://schemas.microsoft.com/office/drawing/2014/main" val="1495625439"/>
                    </a:ext>
                  </a:extLst>
                </a:gridCol>
                <a:gridCol w="1681316">
                  <a:extLst>
                    <a:ext uri="{9D8B030D-6E8A-4147-A177-3AD203B41FA5}">
                      <a16:colId xmlns:a16="http://schemas.microsoft.com/office/drawing/2014/main" val="2349707476"/>
                    </a:ext>
                  </a:extLst>
                </a:gridCol>
                <a:gridCol w="1592826">
                  <a:extLst>
                    <a:ext uri="{9D8B030D-6E8A-4147-A177-3AD203B41FA5}">
                      <a16:colId xmlns:a16="http://schemas.microsoft.com/office/drawing/2014/main" val="2140405997"/>
                    </a:ext>
                  </a:extLst>
                </a:gridCol>
              </a:tblGrid>
              <a:tr h="254523">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契約年月日</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引受元</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出資額（</a:t>
                      </a:r>
                      <a:r>
                        <a:rPr lang="ja-JP" altLang="en-US"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千</a:t>
                      </a: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円）</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ctr" eaLnBrk="0" latinLnBrk="1" hangingPunct="0">
                        <a:buNone/>
                      </a:pPr>
                      <a:r>
                        <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取得株数</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65372783"/>
                  </a:ext>
                </a:extLst>
              </a:tr>
              <a:tr h="302802">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7</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a:t>
                      </a: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62007917"/>
                  </a:ext>
                </a:extLst>
              </a:tr>
              <a:tr h="332509">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3</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651916940"/>
                  </a:ext>
                </a:extLst>
              </a:tr>
              <a:tr h="304800">
                <a:tc>
                  <a:txBody>
                    <a:bodyPr/>
                    <a:lstStyle/>
                    <a:p>
                      <a:pPr algn="ct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202</a:t>
                      </a:r>
                      <a:r>
                        <a:rPr lang="ja-JP" alt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年</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8</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月</a:t>
                      </a: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15</a:t>
                      </a:r>
                      <a:r>
                        <a:rPr lang="ja-JP"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日</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r>
                        <a:rPr lang="ja-JP"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△△キャピタル</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281056160"/>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2778985662"/>
                  </a:ext>
                </a:extLst>
              </a:tr>
              <a:tr h="295563">
                <a:tc>
                  <a:txBody>
                    <a:bodyPr/>
                    <a:lstStyle/>
                    <a:p>
                      <a:pPr algn="ctr" eaLnBrk="0" latinLnBrk="1" hangingPunct="0">
                        <a:buNone/>
                      </a:pPr>
                      <a:endParaRPr lang="ja-JP" sz="120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138562428"/>
                  </a:ext>
                </a:extLst>
              </a:tr>
              <a:tr h="375229">
                <a:tc gridSpan="2">
                  <a:txBody>
                    <a:bodyPr/>
                    <a:lstStyle/>
                    <a:p>
                      <a:pPr eaLnBrk="0" latinLnBrk="0" hangingPunct="0">
                        <a:lnSpc>
                          <a:spcPts val="1500"/>
                        </a:lnSpc>
                        <a:buNone/>
                        <a:tabLst>
                          <a:tab pos="2235200" algn="l"/>
                        </a:tabLst>
                      </a:pPr>
                      <a:r>
                        <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合計</a:t>
                      </a: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hMerge="1">
                  <a:txBody>
                    <a:bodyPr/>
                    <a:lstStyle/>
                    <a:p>
                      <a:endParaRPr kumimoji="1" lang="ja-JP" altLang="en-US"/>
                    </a:p>
                  </a:txBody>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tc>
                  <a:txBody>
                    <a:bodyPr/>
                    <a:lstStyle/>
                    <a:p>
                      <a:pPr algn="r" eaLnBrk="0" latinLnBrk="1" hangingPunct="0">
                        <a:buNone/>
                      </a:pPr>
                      <a:r>
                        <a:rPr lang="en-US" sz="120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200" dirty="0">
                        <a:solidFill>
                          <a:srgbClr val="00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59520" marR="59520" marT="0" marB="0" anchor="ctr">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4172475460"/>
                  </a:ext>
                </a:extLst>
              </a:tr>
            </a:tbl>
          </a:graphicData>
        </a:graphic>
      </p:graphicFrame>
      <p:sp>
        <p:nvSpPr>
          <p:cNvPr id="8" name="テキスト ボックス 7">
            <a:extLst>
              <a:ext uri="{FF2B5EF4-FFF2-40B4-BE49-F238E27FC236}">
                <a16:creationId xmlns:a16="http://schemas.microsoft.com/office/drawing/2014/main" id="{AE02DB18-3C85-0725-7DA4-967813555DFD}"/>
              </a:ext>
            </a:extLst>
          </p:cNvPr>
          <p:cNvSpPr txBox="1"/>
          <p:nvPr/>
        </p:nvSpPr>
        <p:spPr>
          <a:xfrm>
            <a:off x="1206500" y="3753884"/>
            <a:ext cx="4624029" cy="261610"/>
          </a:xfrm>
          <a:prstGeom prst="rect">
            <a:avLst/>
          </a:prstGeom>
          <a:solidFill>
            <a:schemeClr val="bg1"/>
          </a:solidFill>
        </p:spPr>
        <p:txBody>
          <a:bodyPr wrap="square">
            <a:spAutoFit/>
          </a:bodyPr>
          <a:lstStyle/>
          <a:p>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 応募時点で</a:t>
            </a:r>
            <a:r>
              <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VC</a:t>
            </a:r>
            <a:r>
              <a:rPr lang="ja-JP"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等から受けた出資実績をすべて記載してください。</a:t>
            </a:r>
            <a:endParaRPr lang="en-US" altLang="ja-JP" sz="110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Tree>
    <p:extLst>
      <p:ext uri="{BB962C8B-B14F-4D97-AF65-F5344CB8AC3E}">
        <p14:creationId xmlns:p14="http://schemas.microsoft.com/office/powerpoint/2010/main" val="3372613214"/>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正方形/長方形 1">
            <a:extLst>
              <a:ext uri="{FF2B5EF4-FFF2-40B4-BE49-F238E27FC236}">
                <a16:creationId xmlns:a16="http://schemas.microsoft.com/office/drawing/2014/main" id="{E8DC7C01-A6AC-4817-2C7C-DF3F84780588}"/>
              </a:ext>
            </a:extLst>
          </p:cNvPr>
          <p:cNvSpPr/>
          <p:nvPr/>
        </p:nvSpPr>
        <p:spPr>
          <a:xfrm>
            <a:off x="98323" y="1279238"/>
            <a:ext cx="12005188" cy="2587912"/>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事業プロジェクトの概要</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kumimoji="1"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今回の補助事業（補助金の対象となる事業）の内容ではなく、</a:t>
            </a:r>
            <a:r>
              <a:rPr lang="ja-JP" altLang="en-US" sz="1600" u="sng" dirty="0">
                <a:solidFill>
                  <a:srgbClr val="FF0000"/>
                </a:solidFill>
                <a:latin typeface="BIZ UDPゴシック" panose="020B0400000000000000" pitchFamily="50" charset="-128"/>
                <a:ea typeface="BIZ UDPゴシック" panose="020B0400000000000000" pitchFamily="50" charset="-128"/>
              </a:rPr>
              <a:t>当該補助事業成果を活用して実現を目指す企業体としての事業全体</a:t>
            </a:r>
            <a:r>
              <a:rPr lang="ja-JP" altLang="en-US" sz="1600" dirty="0">
                <a:solidFill>
                  <a:srgbClr val="FF0000"/>
                </a:solidFill>
                <a:latin typeface="BIZ UDPゴシック" panose="020B0400000000000000" pitchFamily="50" charset="-128"/>
                <a:ea typeface="BIZ UDPゴシック" panose="020B0400000000000000" pitchFamily="50" charset="-128"/>
              </a:rPr>
              <a:t>について記載をお願いします。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kumimoji="1" lang="ja-JP" altLang="en-US" sz="1600" u="sng" dirty="0">
                <a:solidFill>
                  <a:srgbClr val="FF0000"/>
                </a:solidFill>
                <a:latin typeface="BIZ UDPゴシック" panose="020B0400000000000000" pitchFamily="50" charset="-128"/>
                <a:ea typeface="BIZ UDPゴシック" panose="020B0400000000000000" pitchFamily="50" charset="-128"/>
              </a:rPr>
              <a:t>なお、環境保全に資する事業実施であることを明確に記載してください。</a:t>
            </a:r>
          </a:p>
        </p:txBody>
      </p:sp>
      <p:sp>
        <p:nvSpPr>
          <p:cNvPr id="3" name="正方形/長方形 2">
            <a:extLst>
              <a:ext uri="{FF2B5EF4-FFF2-40B4-BE49-F238E27FC236}">
                <a16:creationId xmlns:a16="http://schemas.microsoft.com/office/drawing/2014/main" id="{98E0A669-6FD8-0D11-5E4D-C448FF4F5E67}"/>
              </a:ext>
            </a:extLst>
          </p:cNvPr>
          <p:cNvSpPr/>
          <p:nvPr/>
        </p:nvSpPr>
        <p:spPr>
          <a:xfrm>
            <a:off x="98324" y="3981382"/>
            <a:ext cx="12005188" cy="2752793"/>
          </a:xfrm>
          <a:prstGeom prst="rect">
            <a:avLst/>
          </a:prstGeom>
          <a:solidFill>
            <a:schemeClr val="bg1"/>
          </a:solidFill>
          <a:ln>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r>
              <a:rPr kumimoji="1" lang="en-US" altLang="ja-JP" sz="1600" dirty="0">
                <a:solidFill>
                  <a:schemeClr val="tx1"/>
                </a:solidFill>
                <a:latin typeface="BIZ UDPゴシック" panose="020B0400000000000000" pitchFamily="50" charset="-128"/>
                <a:ea typeface="BIZ UDPゴシック" panose="020B0400000000000000" pitchFamily="50" charset="-128"/>
              </a:rPr>
              <a:t>【</a:t>
            </a:r>
            <a:r>
              <a:rPr kumimoji="1" lang="ja-JP" altLang="en-US" sz="1600" dirty="0">
                <a:solidFill>
                  <a:schemeClr val="tx1"/>
                </a:solidFill>
                <a:latin typeface="BIZ UDPゴシック" panose="020B0400000000000000" pitchFamily="50" charset="-128"/>
                <a:ea typeface="BIZ UDPゴシック" panose="020B0400000000000000" pitchFamily="50" charset="-128"/>
              </a:rPr>
              <a:t>補助事業における実施内容及びその目標</a:t>
            </a:r>
            <a:r>
              <a:rPr kumimoji="1" lang="en-US" altLang="ja-JP" sz="1600" dirty="0">
                <a:solidFill>
                  <a:schemeClr val="tx1"/>
                </a:solidFill>
                <a:latin typeface="BIZ UDPゴシック" panose="020B0400000000000000" pitchFamily="50" charset="-128"/>
                <a:ea typeface="BIZ UDPゴシック" panose="020B0400000000000000" pitchFamily="50" charset="-128"/>
              </a:rPr>
              <a:t>】</a:t>
            </a:r>
          </a:p>
          <a:p>
            <a:r>
              <a:rPr lang="ja-JP" altLang="en-US" sz="1600" dirty="0">
                <a:solidFill>
                  <a:srgbClr val="FF0000"/>
                </a:solidFill>
                <a:latin typeface="BIZ UDPゴシック" panose="020B0400000000000000" pitchFamily="50" charset="-128"/>
                <a:ea typeface="BIZ UDPゴシック" panose="020B0400000000000000" pitchFamily="50" charset="-128"/>
              </a:rPr>
              <a:t>２００文字程度でわかりやすく記載してください。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今回の補助事業（補助金の対象となる事業）で</a:t>
            </a:r>
            <a:r>
              <a:rPr kumimoji="1" lang="ja-JP" altLang="en-US" sz="1600" u="sng" dirty="0">
                <a:solidFill>
                  <a:srgbClr val="FF0000"/>
                </a:solidFill>
                <a:latin typeface="BIZ UDPゴシック" panose="020B0400000000000000" pitchFamily="50" charset="-128"/>
                <a:ea typeface="BIZ UDPゴシック" panose="020B0400000000000000" pitchFamily="50" charset="-128"/>
              </a:rPr>
              <a:t>実施する内容及びその目標のみ</a:t>
            </a:r>
            <a:r>
              <a:rPr kumimoji="1" lang="ja-JP" altLang="en-US" sz="1600" dirty="0">
                <a:solidFill>
                  <a:srgbClr val="FF0000"/>
                </a:solidFill>
                <a:latin typeface="BIZ UDPゴシック" panose="020B0400000000000000" pitchFamily="50" charset="-128"/>
                <a:ea typeface="BIZ UDPゴシック" panose="020B0400000000000000" pitchFamily="50" charset="-128"/>
              </a:rPr>
              <a:t>記載してください。</a:t>
            </a:r>
            <a:r>
              <a:rPr lang="ja-JP" altLang="en-US" sz="1600" dirty="0">
                <a:solidFill>
                  <a:srgbClr val="FF0000"/>
                </a:solidFill>
                <a:latin typeface="BIZ UDPゴシック" panose="020B0400000000000000" pitchFamily="50" charset="-128"/>
                <a:ea typeface="BIZ UDPゴシック" panose="020B0400000000000000" pitchFamily="50" charset="-128"/>
              </a:rPr>
              <a:t>こちらに記載した内容が実際に実施されているかを事業報告の際に確認します。</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r>
              <a:rPr lang="ja-JP" altLang="en-US" sz="1600" u="sng" dirty="0">
                <a:solidFill>
                  <a:srgbClr val="FF0000"/>
                </a:solidFill>
                <a:latin typeface="BIZ UDPゴシック" panose="020B0400000000000000" pitchFamily="50" charset="-128"/>
                <a:ea typeface="BIZ UDPゴシック" panose="020B0400000000000000" pitchFamily="50" charset="-128"/>
              </a:rPr>
              <a:t>なお、補助事業（補助金の対象となる事業）を実施することで、どのように環境保全に資するのかを具体的に記載してください。</a:t>
            </a:r>
          </a:p>
        </p:txBody>
      </p:sp>
      <p:sp>
        <p:nvSpPr>
          <p:cNvPr id="7" name="コンテンツ プレースホルダー 2">
            <a:extLst>
              <a:ext uri="{FF2B5EF4-FFF2-40B4-BE49-F238E27FC236}">
                <a16:creationId xmlns:a16="http://schemas.microsoft.com/office/drawing/2014/main" id="{2529A5FF-A4C6-3B8C-9993-53A804C5A86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1.</a:t>
            </a:r>
            <a:r>
              <a:rPr lang="ja-JP" altLang="en-US" sz="2800" b="1" dirty="0">
                <a:latin typeface="BIZ UDPゴシック" panose="020B0400000000000000" pitchFamily="50" charset="-128"/>
                <a:ea typeface="BIZ UDPゴシック" panose="020B0400000000000000" pitchFamily="50" charset="-128"/>
              </a:rPr>
              <a:t>事業概要</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0" name="テキスト ボックス 9">
            <a:extLst>
              <a:ext uri="{FF2B5EF4-FFF2-40B4-BE49-F238E27FC236}">
                <a16:creationId xmlns:a16="http://schemas.microsoft.com/office/drawing/2014/main" id="{C47A0C71-676B-484F-9F1E-48FA8F447419}"/>
              </a:ext>
            </a:extLst>
          </p:cNvPr>
          <p:cNvSpPr txBox="1"/>
          <p:nvPr/>
        </p:nvSpPr>
        <p:spPr>
          <a:xfrm>
            <a:off x="0" y="694463"/>
            <a:ext cx="12192000" cy="584775"/>
          </a:xfrm>
          <a:prstGeom prst="rect">
            <a:avLst/>
          </a:prstGeom>
          <a:noFill/>
        </p:spPr>
        <p:txBody>
          <a:bodyPr wrap="square">
            <a:spAutoFit/>
          </a:bodyPr>
          <a:lstStyle/>
          <a:p>
            <a:pPr marL="285750" indent="-285750">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事業の内容を１枚に記載してください。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4" name="スライド番号プレースホルダー 2">
            <a:extLst>
              <a:ext uri="{FF2B5EF4-FFF2-40B4-BE49-F238E27FC236}">
                <a16:creationId xmlns:a16="http://schemas.microsoft.com/office/drawing/2014/main" id="{E8B362E5-9BFD-E170-B0B5-6B012C362C73}"/>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2</a:t>
            </a:fld>
            <a:endParaRPr kumimoji="1" lang="ja-JP" altLang="en-US" b="1">
              <a:solidFill>
                <a:schemeClr val="tx1"/>
              </a:solidFill>
            </a:endParaRPr>
          </a:p>
        </p:txBody>
      </p:sp>
    </p:spTree>
    <p:extLst>
      <p:ext uri="{BB962C8B-B14F-4D97-AF65-F5344CB8AC3E}">
        <p14:creationId xmlns:p14="http://schemas.microsoft.com/office/powerpoint/2010/main" val="34105503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コンテンツ プレースホルダー 2">
            <a:extLst>
              <a:ext uri="{FF2B5EF4-FFF2-40B4-BE49-F238E27FC236}">
                <a16:creationId xmlns:a16="http://schemas.microsoft.com/office/drawing/2014/main" id="{60FEC5F0-871D-9D2E-B138-9B526737094A}"/>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en-US" altLang="ja-JP" sz="2800" b="1" dirty="0">
                <a:latin typeface="BIZ UDPゴシック" panose="020B0400000000000000" pitchFamily="50" charset="-128"/>
                <a:ea typeface="BIZ UDPゴシック" panose="020B0400000000000000" pitchFamily="50" charset="-128"/>
              </a:rPr>
              <a:t>2.</a:t>
            </a:r>
            <a:r>
              <a:rPr lang="ja-JP" altLang="en-US" sz="2800" b="1" dirty="0">
                <a:latin typeface="BIZ UDPゴシック" panose="020B0400000000000000" pitchFamily="50" charset="-128"/>
                <a:ea typeface="BIZ UDPゴシック" panose="020B0400000000000000" pitchFamily="50" charset="-128"/>
              </a:rPr>
              <a:t>事業プロジェクト・補助事業の概要図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AB05BE52-402B-DFDF-C980-22E497D55C91}"/>
              </a:ext>
            </a:extLst>
          </p:cNvPr>
          <p:cNvSpPr/>
          <p:nvPr/>
        </p:nvSpPr>
        <p:spPr>
          <a:xfrm>
            <a:off x="876300" y="1614185"/>
            <a:ext cx="10130928" cy="4990641"/>
          </a:xfrm>
          <a:prstGeom prst="rect">
            <a:avLst/>
          </a:prstGeom>
          <a:solidFill>
            <a:srgbClr val="0070C0"/>
          </a:solidFill>
          <a:ln>
            <a:noFill/>
          </a:ln>
        </p:spPr>
        <p:style>
          <a:lnRef idx="2">
            <a:schemeClr val="accent1">
              <a:shade val="15000"/>
            </a:schemeClr>
          </a:lnRef>
          <a:fillRef idx="1">
            <a:schemeClr val="accent1"/>
          </a:fillRef>
          <a:effectRef idx="0">
            <a:schemeClr val="accent1"/>
          </a:effectRef>
          <a:fontRef idx="minor">
            <a:schemeClr val="lt1"/>
          </a:fontRef>
        </p:style>
        <p:txBody>
          <a:bodyPr rtlCol="0" anchor="ctr"/>
          <a:lstStyle/>
          <a:p>
            <a:pPr algn="ctr"/>
            <a:r>
              <a:rPr kumimoji="1" lang="ja-JP" altLang="en-US" sz="6000" dirty="0">
                <a:solidFill>
                  <a:schemeClr val="bg1"/>
                </a:solidFill>
                <a:latin typeface="BIZ UDPゴシック" panose="020B0400000000000000" pitchFamily="50" charset="-128"/>
                <a:ea typeface="BIZ UDPゴシック" panose="020B0400000000000000" pitchFamily="50" charset="-128"/>
              </a:rPr>
              <a:t>事業プロジェクト・補助事業の概要図</a:t>
            </a:r>
          </a:p>
        </p:txBody>
      </p:sp>
      <p:sp>
        <p:nvSpPr>
          <p:cNvPr id="8" name="テキスト ボックス 7">
            <a:extLst>
              <a:ext uri="{FF2B5EF4-FFF2-40B4-BE49-F238E27FC236}">
                <a16:creationId xmlns:a16="http://schemas.microsoft.com/office/drawing/2014/main" id="{B88DDF1A-63AF-9B56-4C42-7D746C60B46F}"/>
              </a:ext>
            </a:extLst>
          </p:cNvPr>
          <p:cNvSpPr txBox="1"/>
          <p:nvPr/>
        </p:nvSpPr>
        <p:spPr>
          <a:xfrm>
            <a:off x="-1" y="690855"/>
            <a:ext cx="12192001" cy="584775"/>
          </a:xfrm>
          <a:prstGeom prst="rect">
            <a:avLst/>
          </a:prstGeom>
          <a:noFill/>
        </p:spPr>
        <p:txBody>
          <a:bodyPr wrap="square">
            <a:sp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「事業プロジェクト」と「今回の補助事業（補助金の対象となる事業） 」について、その両者の関係がわかるように概要内容を１枚にまとめた図を記載してください。</a:t>
            </a:r>
            <a:endParaRPr lang="ja-JP" altLang="en-US" sz="1600" dirty="0">
              <a:solidFill>
                <a:srgbClr val="FF0000"/>
              </a:solidFill>
            </a:endParaRPr>
          </a:p>
        </p:txBody>
      </p:sp>
      <p:sp>
        <p:nvSpPr>
          <p:cNvPr id="2" name="スライド番号プレースホルダー 2">
            <a:extLst>
              <a:ext uri="{FF2B5EF4-FFF2-40B4-BE49-F238E27FC236}">
                <a16:creationId xmlns:a16="http://schemas.microsoft.com/office/drawing/2014/main" id="{D3638CBF-C3C7-95FB-2F97-C76F1285F0D5}"/>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3</a:t>
            </a:fld>
            <a:endParaRPr kumimoji="1" lang="ja-JP" altLang="en-US" b="1">
              <a:solidFill>
                <a:schemeClr val="tx1"/>
              </a:solidFill>
            </a:endParaRPr>
          </a:p>
        </p:txBody>
      </p:sp>
    </p:spTree>
    <p:extLst>
      <p:ext uri="{BB962C8B-B14F-4D97-AF65-F5344CB8AC3E}">
        <p14:creationId xmlns:p14="http://schemas.microsoft.com/office/powerpoint/2010/main" val="969408929"/>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CBB9CDBC-B81F-3AD5-A13F-6DC9899F3AD4}"/>
            </a:ext>
          </a:extLst>
        </p:cNvPr>
        <p:cNvGrpSpPr/>
        <p:nvPr/>
      </p:nvGrpSpPr>
      <p:grpSpPr>
        <a:xfrm>
          <a:off x="0" y="0"/>
          <a:ext cx="0" cy="0"/>
          <a:chOff x="0" y="0"/>
          <a:chExt cx="0" cy="0"/>
        </a:xfrm>
      </p:grpSpPr>
      <p:sp>
        <p:nvSpPr>
          <p:cNvPr id="22" name="コンテンツ プレースホルダー 2">
            <a:extLst>
              <a:ext uri="{FF2B5EF4-FFF2-40B4-BE49-F238E27FC236}">
                <a16:creationId xmlns:a16="http://schemas.microsoft.com/office/drawing/2014/main" id="{AA5B2592-ADA1-BAAB-6329-7F978875F248}"/>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３．補助事業の実施体制図</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80479841-4A7E-8CA3-B843-BC0E100C22CF}"/>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75483970-CD18-9BDA-5B03-EC62750F7244}"/>
              </a:ext>
            </a:extLst>
          </p:cNvPr>
          <p:cNvSpPr/>
          <p:nvPr/>
        </p:nvSpPr>
        <p:spPr>
          <a:xfrm>
            <a:off x="0" y="678779"/>
            <a:ext cx="12192000" cy="1360372"/>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spAutoFit/>
          </a:bodyPr>
          <a:lstStyle/>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補助事業の実施体制について、代表事業者および共同事業者の関係性について、各者の役割を含め、図を用いて分かりやすく記載してください。あわせて、補助事業を実施するにあたり必要となる個々の機能について、誰が提供するのかが明確となるよう、外部協力体制を含めた具体的な補助事業の実施体制を記載してください。</a:t>
            </a:r>
            <a:endParaRPr kumimoji="1"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「補助事業」は、今回の補助事業（補助金の対象となる事業）で実施する内容です。</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kumimoji="1" lang="ja-JP" altLang="en-US" sz="1600" dirty="0">
                <a:solidFill>
                  <a:srgbClr val="FF0000"/>
                </a:solidFill>
                <a:latin typeface="BIZ UDPゴシック" panose="020B0400000000000000" pitchFamily="50" charset="-128"/>
                <a:ea typeface="BIZ UDPゴシック" panose="020B0400000000000000" pitchFamily="50" charset="-128"/>
              </a:rPr>
              <a:t>下図は記載イメージです。単独（代表事業者のみ）の場合も記載してください。</a:t>
            </a:r>
          </a:p>
        </p:txBody>
      </p:sp>
      <p:grpSp>
        <p:nvGrpSpPr>
          <p:cNvPr id="4" name="グループ化 3">
            <a:extLst>
              <a:ext uri="{FF2B5EF4-FFF2-40B4-BE49-F238E27FC236}">
                <a16:creationId xmlns:a16="http://schemas.microsoft.com/office/drawing/2014/main" id="{7941DC74-74A0-5BA8-4257-A6260208A5F6}"/>
              </a:ext>
            </a:extLst>
          </p:cNvPr>
          <p:cNvGrpSpPr/>
          <p:nvPr/>
        </p:nvGrpSpPr>
        <p:grpSpPr>
          <a:xfrm>
            <a:off x="528650" y="2291371"/>
            <a:ext cx="6673427" cy="4361087"/>
            <a:chOff x="0" y="0"/>
            <a:chExt cx="5455920" cy="3246120"/>
          </a:xfrm>
        </p:grpSpPr>
        <p:sp>
          <p:nvSpPr>
            <p:cNvPr id="5" name="正方形/長方形 4">
              <a:extLst>
                <a:ext uri="{FF2B5EF4-FFF2-40B4-BE49-F238E27FC236}">
                  <a16:creationId xmlns:a16="http://schemas.microsoft.com/office/drawing/2014/main" id="{147FF60A-9F3A-05F5-BD82-5234A268588E}"/>
                </a:ext>
              </a:extLst>
            </p:cNvPr>
            <p:cNvSpPr/>
            <p:nvPr/>
          </p:nvSpPr>
          <p:spPr>
            <a:xfrm>
              <a:off x="0" y="152400"/>
              <a:ext cx="5455920" cy="3093720"/>
            </a:xfrm>
            <a:prstGeom prst="rect">
              <a:avLst/>
            </a:prstGeom>
            <a:noFill/>
            <a:ln w="12700" cap="flat" cmpd="sng" algn="ctr">
              <a:solidFill>
                <a:sysClr val="windowText" lastClr="000000"/>
              </a:solidFill>
              <a:prstDash val="sysDot"/>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8" name="正方形/長方形 7">
              <a:extLst>
                <a:ext uri="{FF2B5EF4-FFF2-40B4-BE49-F238E27FC236}">
                  <a16:creationId xmlns:a16="http://schemas.microsoft.com/office/drawing/2014/main" id="{730B9F15-2CB1-C49A-2BBD-BA49D9F37AC7}"/>
                </a:ext>
              </a:extLst>
            </p:cNvPr>
            <p:cNvSpPr/>
            <p:nvPr/>
          </p:nvSpPr>
          <p:spPr>
            <a:xfrm>
              <a:off x="129540" y="449580"/>
              <a:ext cx="1996440" cy="264414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事業実施代表者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・全体総括及び調整</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・試作品○○の開発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・〇〇の知財戦略や事業モデルを踏まえた事業計画の策定</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9" name="正方形/長方形 8">
              <a:extLst>
                <a:ext uri="{FF2B5EF4-FFF2-40B4-BE49-F238E27FC236}">
                  <a16:creationId xmlns:a16="http://schemas.microsoft.com/office/drawing/2014/main" id="{66FC6FE7-4BE2-C545-9C22-6B130221636B}"/>
                </a:ext>
              </a:extLst>
            </p:cNvPr>
            <p:cNvSpPr/>
            <p:nvPr/>
          </p:nvSpPr>
          <p:spPr>
            <a:xfrm>
              <a:off x="3581400" y="441960"/>
              <a:ext cx="1752600" cy="2552700"/>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共同</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事業者</a:t>
              </a:r>
              <a:r>
                <a:rPr kumimoji="0" lang="en-US" altLang="zh-TW"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ctr" defTabSz="914400" eaLnBrk="0" fontAlgn="auto" latinLnBrk="1" hangingPunct="0">
                <a:lnSpc>
                  <a:spcPct val="100000"/>
                </a:lnSpc>
                <a:spcBef>
                  <a:spcPts val="0"/>
                </a:spcBef>
                <a:spcAft>
                  <a:spcPts val="0"/>
                </a:spcAft>
                <a:buClrTx/>
                <a:buSzTx/>
                <a:buFontTx/>
                <a:buNone/>
                <a:tabLst/>
                <a:defRPr/>
              </a:pPr>
              <a:r>
                <a:rPr kumimoji="0" lang="zh-TW"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0" marR="0" lvl="0" indent="0" algn="l" defTabSz="914400" eaLnBrk="0" fontAlgn="auto" latinLnBrk="1" hangingPunct="0">
                <a:lnSpc>
                  <a:spcPct val="100000"/>
                </a:lnSpc>
                <a:spcBef>
                  <a:spcPts val="0"/>
                </a:spcBef>
                <a:spcAft>
                  <a:spcPts val="0"/>
                </a:spcAft>
                <a:buClrTx/>
                <a:buSzTx/>
                <a:buFontTx/>
                <a:buNone/>
                <a:tabLst/>
                <a:defRPr/>
              </a:pPr>
              <a:r>
                <a:rPr kumimoji="0" 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endPar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・●●化合物が○○の○○に及ぼす影響等の解析</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・●●技術の現地実証、評価、改善点の抽出</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・試作品○○の実証と改良</a:t>
              </a:r>
            </a:p>
            <a:p>
              <a:pPr marL="88900" marR="0" lvl="0" indent="-8890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・〇〇から取得したデータの分析</a:t>
              </a:r>
            </a:p>
            <a:p>
              <a:pPr marL="0" marR="0" lvl="0" indent="0" algn="r"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　　　　　　　　</a:t>
              </a:r>
              <a:r>
                <a:rPr kumimoji="0" lang="en-US" altLang="ja-JP"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等</a:t>
              </a:r>
            </a:p>
          </p:txBody>
        </p:sp>
        <p:sp>
          <p:nvSpPr>
            <p:cNvPr id="10" name="正方形/長方形 9">
              <a:extLst>
                <a:ext uri="{FF2B5EF4-FFF2-40B4-BE49-F238E27FC236}">
                  <a16:creationId xmlns:a16="http://schemas.microsoft.com/office/drawing/2014/main" id="{539BCE92-3ADC-8415-C73A-2A4211D60853}"/>
                </a:ext>
              </a:extLst>
            </p:cNvPr>
            <p:cNvSpPr/>
            <p:nvPr/>
          </p:nvSpPr>
          <p:spPr>
            <a:xfrm>
              <a:off x="1600200" y="0"/>
              <a:ext cx="2354580" cy="320040"/>
            </a:xfrm>
            <a:prstGeom prst="rect">
              <a:avLst/>
            </a:prstGeom>
            <a:solidFill>
              <a:sysClr val="window" lastClr="FFFFFF"/>
            </a:solid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algn="ctr" defTabSz="914400" eaLnBrk="0" fontAlgn="auto" latinLnBrk="1" hangingPunct="0">
                <a:lnSpc>
                  <a:spcPct val="100000"/>
                </a:lnSpc>
                <a:spcBef>
                  <a:spcPts val="0"/>
                </a:spcBef>
                <a:spcAft>
                  <a:spcPts val="0"/>
                </a:spcAft>
                <a:buClrTx/>
                <a:buSzTx/>
                <a:buFontTx/>
                <a:buNone/>
                <a:tabLst/>
                <a:defRPr/>
              </a:pPr>
              <a:r>
                <a:rPr kumimoji="0" lang="ja-JP" altLang="en-US" sz="1400" kern="0" dirty="0">
                  <a:solidFill>
                    <a:srgbClr val="0070C0"/>
                  </a:solidFill>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グループ</a:t>
              </a:r>
            </a:p>
          </p:txBody>
        </p:sp>
        <p:sp>
          <p:nvSpPr>
            <p:cNvPr id="11" name="矢印: 右 10">
              <a:extLst>
                <a:ext uri="{FF2B5EF4-FFF2-40B4-BE49-F238E27FC236}">
                  <a16:creationId xmlns:a16="http://schemas.microsoft.com/office/drawing/2014/main" id="{F183BD63-66A7-220C-9559-E22FD3924064}"/>
                </a:ext>
              </a:extLst>
            </p:cNvPr>
            <p:cNvSpPr/>
            <p:nvPr/>
          </p:nvSpPr>
          <p:spPr>
            <a:xfrm>
              <a:off x="2232660" y="11849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2" name="テキスト ボックス 2">
              <a:extLst>
                <a:ext uri="{FF2B5EF4-FFF2-40B4-BE49-F238E27FC236}">
                  <a16:creationId xmlns:a16="http://schemas.microsoft.com/office/drawing/2014/main" id="{C3CCD30C-F0BD-9EA5-578B-202AFB527980}"/>
                </a:ext>
              </a:extLst>
            </p:cNvPr>
            <p:cNvSpPr txBox="1">
              <a:spLocks noChangeArrowheads="1"/>
            </p:cNvSpPr>
            <p:nvPr/>
          </p:nvSpPr>
          <p:spPr bwMode="auto">
            <a:xfrm>
              <a:off x="2210958" y="525495"/>
              <a:ext cx="1409700" cy="710177"/>
            </a:xfrm>
            <a:prstGeom prst="rect">
              <a:avLst/>
            </a:prstGeom>
            <a:noFill/>
            <a:ln w="9525">
              <a:noFill/>
              <a:miter lim="800000"/>
              <a:headEnd/>
              <a:tailEnd/>
            </a:ln>
          </p:spPr>
          <p:txBody>
            <a:bodyPr rot="0" vert="horz" wrap="square" lIns="91440" tIns="45720" rIns="91440" bIns="45720" anchor="t" anchorCtr="0">
              <a:sp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●●化合物の提供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a:t>
              </a:r>
            </a:p>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dirty="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試作品○○の提供</a:t>
              </a:r>
            </a:p>
          </p:txBody>
        </p:sp>
        <p:sp>
          <p:nvSpPr>
            <p:cNvPr id="13" name="矢印: 右 12">
              <a:extLst>
                <a:ext uri="{FF2B5EF4-FFF2-40B4-BE49-F238E27FC236}">
                  <a16:creationId xmlns:a16="http://schemas.microsoft.com/office/drawing/2014/main" id="{19B1F778-4962-1ABB-21BE-3D43F95CB4CD}"/>
                </a:ext>
              </a:extLst>
            </p:cNvPr>
            <p:cNvSpPr/>
            <p:nvPr/>
          </p:nvSpPr>
          <p:spPr>
            <a:xfrm rot="10800000">
              <a:off x="2205990" y="1985010"/>
              <a:ext cx="1280160" cy="133350"/>
            </a:xfrm>
            <a:prstGeom prst="rightArrow">
              <a:avLst/>
            </a:prstGeom>
            <a:solidFill>
              <a:sysClr val="windowText" lastClr="000000"/>
            </a:solidFill>
            <a:ln w="12700" cap="flat" cmpd="sng" algn="ctr">
              <a:solidFill>
                <a:srgbClr val="4472C4">
                  <a:shade val="15000"/>
                </a:srgbClr>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endParaRPr>
            </a:p>
          </p:txBody>
        </p:sp>
        <p:sp>
          <p:nvSpPr>
            <p:cNvPr id="14" name="テキスト ボックス 2">
              <a:extLst>
                <a:ext uri="{FF2B5EF4-FFF2-40B4-BE49-F238E27FC236}">
                  <a16:creationId xmlns:a16="http://schemas.microsoft.com/office/drawing/2014/main" id="{C691877F-F9E7-73FD-5D3C-BD2B62510474}"/>
                </a:ext>
              </a:extLst>
            </p:cNvPr>
            <p:cNvSpPr txBox="1">
              <a:spLocks noChangeArrowheads="1"/>
            </p:cNvSpPr>
            <p:nvPr/>
          </p:nvSpPr>
          <p:spPr bwMode="auto">
            <a:xfrm>
              <a:off x="2171700" y="2095500"/>
              <a:ext cx="1409700" cy="716280"/>
            </a:xfrm>
            <a:prstGeom prst="rect">
              <a:avLst/>
            </a:prstGeom>
            <a:noFill/>
            <a:ln w="9525">
              <a:noFill/>
              <a:miter lim="800000"/>
              <a:headEnd/>
              <a:tailEnd/>
            </a:ln>
          </p:spPr>
          <p:txBody>
            <a:bodyPr rot="0" vert="horz" wrap="square" lIns="91440" tIns="45720" rIns="91440" bIns="45720" anchor="t" anchorCtr="0">
              <a:noAutofit/>
            </a:bodyPr>
            <a:lstStyle/>
            <a:p>
              <a:pPr marL="0" marR="0" lvl="0" indent="0" algn="l" defTabSz="914400" eaLnBrk="0" fontAlgn="auto" latinLnBrk="1" hangingPunct="0">
                <a:lnSpc>
                  <a:spcPct val="100000"/>
                </a:lnSpc>
                <a:spcBef>
                  <a:spcPts val="0"/>
                </a:spcBef>
                <a:spcAft>
                  <a:spcPts val="0"/>
                </a:spcAft>
                <a:buClrTx/>
                <a:buSzTx/>
                <a:buFontTx/>
                <a:buNone/>
                <a:tabLst/>
                <a:defRPr/>
              </a:pPr>
              <a:r>
                <a:rPr kumimoji="0" lang="ja-JP" altLang="en-US" sz="1400" b="0" i="0" u="none" strike="noStrike" kern="0" cap="none" spc="0" normalizeH="0" baseline="0" noProof="0">
                  <a:ln>
                    <a:noFill/>
                  </a:ln>
                  <a:solidFill>
                    <a:srgbClr val="0070C0"/>
                  </a:solidFill>
                  <a:effectLst/>
                  <a:uLnTx/>
                  <a:uFillTx/>
                  <a:latin typeface="BIZ UDPゴシック" panose="020B0400000000000000" pitchFamily="50" charset="-128"/>
                  <a:ea typeface="BIZ UDPゴシック" panose="020B0400000000000000" pitchFamily="50" charset="-128"/>
                  <a:cs typeface="ＭＳ 明朝" panose="02020609040205080304" pitchFamily="17" charset="-128"/>
                </a:rPr>
                <a:t>○○に係るデータの提供○○の実証結果・評価等のフィードバック</a:t>
              </a:r>
            </a:p>
          </p:txBody>
        </p:sp>
      </p:grpSp>
      <p:sp>
        <p:nvSpPr>
          <p:cNvPr id="15" name="正方形/長方形 14">
            <a:extLst>
              <a:ext uri="{FF2B5EF4-FFF2-40B4-BE49-F238E27FC236}">
                <a16:creationId xmlns:a16="http://schemas.microsoft.com/office/drawing/2014/main" id="{3153F11C-8E31-907F-ED0C-D4CFF46471DB}"/>
              </a:ext>
            </a:extLst>
          </p:cNvPr>
          <p:cNvSpPr/>
          <p:nvPr/>
        </p:nvSpPr>
        <p:spPr>
          <a:xfrm>
            <a:off x="7398232" y="2281735"/>
            <a:ext cx="4205915" cy="2130664"/>
          </a:xfrm>
          <a:prstGeom prst="rect">
            <a:avLst/>
          </a:prstGeom>
          <a:noFill/>
          <a:ln w="12700" cap="flat" cmpd="sng" algn="ctr">
            <a:solidFill>
              <a:sysClr val="windowText" lastClr="000000"/>
            </a:solidFill>
            <a:prstDash val="solid"/>
            <a:miter lim="800000"/>
          </a:ln>
          <a:effectLst/>
        </p:spPr>
        <p:txBody>
          <a:bodyPr rot="0" spcFirstLastPara="0" vert="horz" wrap="square" lIns="91440" tIns="45720" rIns="91440" bIns="45720" numCol="1" spcCol="0" rtlCol="0" fromWordArt="0" anchor="ctr" anchorCtr="0" forceAA="0" compatLnSpc="1">
            <a:prstTxWarp prst="textNoShape">
              <a:avLst/>
            </a:prstTxWarp>
            <a:noAutofit/>
          </a:bodyPr>
          <a:lstStyle/>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事業実施</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代表</a:t>
            </a:r>
            <a:r>
              <a:rPr lang="ja-JP" alt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者</a:t>
            </a: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ctr" eaLnBrk="0" latinLnBrk="1" hangingPunct="0">
              <a:buNone/>
            </a:pPr>
            <a:r>
              <a:rPr lang="zh-TW"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○○株式会社</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algn="l" eaLnBrk="0" latinLnBrk="1" hangingPunct="0">
              <a:buNone/>
            </a:pP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a:t>
            </a:r>
            <a:endPar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・〇〇に影響を及ぼす●●化合物の合成</a:t>
            </a:r>
          </a:p>
          <a:p>
            <a:pPr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・○○のための●●技術の開発</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・○○に係るデータの解析</a:t>
            </a:r>
          </a:p>
          <a:p>
            <a:pPr marL="88900" indent="-88900" algn="l"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・○○を内容とする</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FS</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a:t>
            </a:r>
            <a:r>
              <a:rPr lang="en-US"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PoC</a:t>
            </a: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の実施と、それを踏まえた有望な事業モデルの構築</a:t>
            </a:r>
          </a:p>
          <a:p>
            <a:pPr algn="r" eaLnBrk="0" latinLnBrk="1" hangingPunct="0">
              <a:buNone/>
            </a:pPr>
            <a:r>
              <a:rPr lang="ja-JP" sz="1400" kern="0" dirty="0">
                <a:solidFill>
                  <a:srgbClr val="0070C0"/>
                </a:solidFill>
                <a:effectLst/>
                <a:latin typeface="BIZ UDPゴシック" panose="020B0400000000000000" pitchFamily="50" charset="-128"/>
                <a:ea typeface="BIZ UDPゴシック" panose="020B0400000000000000" pitchFamily="50" charset="-128"/>
                <a:cs typeface="ＭＳ 明朝" panose="02020609040205080304" pitchFamily="17" charset="-128"/>
              </a:rPr>
              <a:t>　　　　　　…等</a:t>
            </a:r>
          </a:p>
        </p:txBody>
      </p:sp>
      <p:sp>
        <p:nvSpPr>
          <p:cNvPr id="17" name="テキスト ボックス 16">
            <a:extLst>
              <a:ext uri="{FF2B5EF4-FFF2-40B4-BE49-F238E27FC236}">
                <a16:creationId xmlns:a16="http://schemas.microsoft.com/office/drawing/2014/main" id="{B7A05738-0DBC-43D8-D7CF-887C984C50D8}"/>
              </a:ext>
            </a:extLst>
          </p:cNvPr>
          <p:cNvSpPr txBox="1"/>
          <p:nvPr/>
        </p:nvSpPr>
        <p:spPr>
          <a:xfrm>
            <a:off x="8547835" y="4405010"/>
            <a:ext cx="1906707"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単独の記載例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3" name="テキスト ボックス 2">
            <a:extLst>
              <a:ext uri="{FF2B5EF4-FFF2-40B4-BE49-F238E27FC236}">
                <a16:creationId xmlns:a16="http://schemas.microsoft.com/office/drawing/2014/main" id="{566028D7-8DE7-8C96-6497-0055589382BD}"/>
              </a:ext>
            </a:extLst>
          </p:cNvPr>
          <p:cNvSpPr txBox="1"/>
          <p:nvPr/>
        </p:nvSpPr>
        <p:spPr>
          <a:xfrm>
            <a:off x="3287496" y="6267474"/>
            <a:ext cx="3415396" cy="338554"/>
          </a:xfrm>
          <a:prstGeom prst="rect">
            <a:avLst/>
          </a:prstGeom>
          <a:noFill/>
        </p:spPr>
        <p:txBody>
          <a:bodyPr wrap="square">
            <a:spAutoFit/>
          </a:bodyPr>
          <a:lstStyle/>
          <a:p>
            <a:pPr eaLnBrk="1" fontAlgn="auto" latinLnBrk="0" hangingPunct="1">
              <a:buNone/>
            </a:pPr>
            <a:r>
              <a:rPr lang="en-US" altLang="ja-JP"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a:t>
            </a:r>
            <a:r>
              <a:rPr lang="ja-JP" altLang="en-US" sz="1600" spc="-20" dirty="0">
                <a:solidFill>
                  <a:srgbClr val="FF0000"/>
                </a:solidFill>
                <a:latin typeface="BIZ UDPゴシック" panose="020B0400000000000000" pitchFamily="50" charset="-128"/>
                <a:ea typeface="BIZ UDPゴシック" panose="020B0400000000000000" pitchFamily="50" charset="-128"/>
                <a:cs typeface="Times New Roman" panose="02020603050405020304" pitchFamily="18" charset="0"/>
              </a:rPr>
              <a:t>共同事業者がいる場合</a:t>
            </a:r>
            <a:r>
              <a:rPr lang="ja-JP" altLang="ja-JP" sz="1600" spc="-20" dirty="0">
                <a:solidFill>
                  <a:srgbClr val="FF0000"/>
                </a:solidFill>
                <a:effectLst/>
                <a:latin typeface="BIZ UDPゴシック" panose="020B0400000000000000" pitchFamily="50" charset="-128"/>
                <a:ea typeface="BIZ UDPゴシック" panose="020B0400000000000000" pitchFamily="50" charset="-128"/>
                <a:cs typeface="Times New Roman" panose="02020603050405020304" pitchFamily="18" charset="0"/>
              </a:rPr>
              <a:t>の記載例</a:t>
            </a:r>
            <a:endParaRPr lang="ja-JP" alt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19" name="コンテンツ プレースホルダー 2">
            <a:extLst>
              <a:ext uri="{FF2B5EF4-FFF2-40B4-BE49-F238E27FC236}">
                <a16:creationId xmlns:a16="http://schemas.microsoft.com/office/drawing/2014/main" id="{42C6939F-1B95-D9C5-C170-4272E4C6ABA8}"/>
              </a:ext>
            </a:extLst>
          </p:cNvPr>
          <p:cNvSpPr txBox="1">
            <a:spLocks/>
          </p:cNvSpPr>
          <p:nvPr/>
        </p:nvSpPr>
        <p:spPr>
          <a:xfrm>
            <a:off x="335729" y="-1155160"/>
            <a:ext cx="6181924" cy="429658"/>
          </a:xfrm>
          <a:prstGeom prst="rect">
            <a:avLst/>
          </a:prstGeom>
        </p:spPr>
        <p:txBody>
          <a:bodyPr vert="horz" lIns="91440" tIns="45720" rIns="91440" bIns="45720" rtlCol="0">
            <a:no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2">
            <a:extLst>
              <a:ext uri="{FF2B5EF4-FFF2-40B4-BE49-F238E27FC236}">
                <a16:creationId xmlns:a16="http://schemas.microsoft.com/office/drawing/2014/main" id="{4C03D18F-20E0-1762-E965-A9ED0EF18283}"/>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4</a:t>
            </a:fld>
            <a:endParaRPr kumimoji="1" lang="ja-JP" altLang="en-US" b="1" dirty="0">
              <a:solidFill>
                <a:schemeClr val="tx1"/>
              </a:solidFill>
            </a:endParaRPr>
          </a:p>
        </p:txBody>
      </p:sp>
    </p:spTree>
    <p:extLst>
      <p:ext uri="{BB962C8B-B14F-4D97-AF65-F5344CB8AC3E}">
        <p14:creationId xmlns:p14="http://schemas.microsoft.com/office/powerpoint/2010/main" val="1892141284"/>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79A7743D-F997-4E02-21A9-133C33C98887}"/>
            </a:ext>
          </a:extLst>
        </p:cNvPr>
        <p:cNvGrpSpPr/>
        <p:nvPr/>
      </p:nvGrpSpPr>
      <p:grpSpPr>
        <a:xfrm>
          <a:off x="0" y="0"/>
          <a:ext cx="0" cy="0"/>
          <a:chOff x="0" y="0"/>
          <a:chExt cx="0" cy="0"/>
        </a:xfrm>
      </p:grpSpPr>
      <p:sp>
        <p:nvSpPr>
          <p:cNvPr id="27" name="コンテンツ プレースホルダー 2">
            <a:extLst>
              <a:ext uri="{FF2B5EF4-FFF2-40B4-BE49-F238E27FC236}">
                <a16:creationId xmlns:a16="http://schemas.microsoft.com/office/drawing/2014/main" id="{4308897E-AA24-3B85-EAAF-5625E3ABA287}"/>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４．補助事業の事業実施者一覧</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97718E83-D092-DFFC-FCEE-0AC62E7760C4}"/>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2" name="表 1">
            <a:extLst>
              <a:ext uri="{FF2B5EF4-FFF2-40B4-BE49-F238E27FC236}">
                <a16:creationId xmlns:a16="http://schemas.microsoft.com/office/drawing/2014/main" id="{14B5CCD5-0BBC-0F29-D6D0-71366A577211}"/>
              </a:ext>
            </a:extLst>
          </p:cNvPr>
          <p:cNvGraphicFramePr>
            <a:graphicFrameLocks noGrp="1"/>
          </p:cNvGraphicFramePr>
          <p:nvPr>
            <p:extLst>
              <p:ext uri="{D42A27DB-BD31-4B8C-83A1-F6EECF244321}">
                <p14:modId xmlns:p14="http://schemas.microsoft.com/office/powerpoint/2010/main" val="2292979858"/>
              </p:ext>
            </p:extLst>
          </p:nvPr>
        </p:nvGraphicFramePr>
        <p:xfrm>
          <a:off x="226142" y="1789757"/>
          <a:ext cx="11777338" cy="4373334"/>
        </p:xfrm>
        <a:graphic>
          <a:graphicData uri="http://schemas.openxmlformats.org/drawingml/2006/table">
            <a:tbl>
              <a:tblPr firstRow="1" firstCol="1" bandRow="1">
                <a:tableStyleId>{5C22544A-7EE6-4342-B048-85BDC9FD1C3A}</a:tableStyleId>
              </a:tblPr>
              <a:tblGrid>
                <a:gridCol w="1616290">
                  <a:extLst>
                    <a:ext uri="{9D8B030D-6E8A-4147-A177-3AD203B41FA5}">
                      <a16:colId xmlns:a16="http://schemas.microsoft.com/office/drawing/2014/main" val="766747730"/>
                    </a:ext>
                  </a:extLst>
                </a:gridCol>
                <a:gridCol w="1803225">
                  <a:extLst>
                    <a:ext uri="{9D8B030D-6E8A-4147-A177-3AD203B41FA5}">
                      <a16:colId xmlns:a16="http://schemas.microsoft.com/office/drawing/2014/main" val="3575368326"/>
                    </a:ext>
                  </a:extLst>
                </a:gridCol>
                <a:gridCol w="3532442">
                  <a:extLst>
                    <a:ext uri="{9D8B030D-6E8A-4147-A177-3AD203B41FA5}">
                      <a16:colId xmlns:a16="http://schemas.microsoft.com/office/drawing/2014/main" val="2411406681"/>
                    </a:ext>
                  </a:extLst>
                </a:gridCol>
                <a:gridCol w="4825381">
                  <a:extLst>
                    <a:ext uri="{9D8B030D-6E8A-4147-A177-3AD203B41FA5}">
                      <a16:colId xmlns:a16="http://schemas.microsoft.com/office/drawing/2014/main" val="588342571"/>
                    </a:ext>
                  </a:extLst>
                </a:gridCol>
              </a:tblGrid>
              <a:tr h="483157">
                <a:tc>
                  <a:txBody>
                    <a:bodyPr/>
                    <a:lstStyle/>
                    <a:p>
                      <a:pPr algn="just" eaLnBrk="1" latinLnBrk="0" hangingPunct="0">
                        <a:lnSpc>
                          <a:spcPts val="1570"/>
                        </a:lnSpc>
                        <a:buNone/>
                      </a:pPr>
                      <a:r>
                        <a:rPr lang="en-US" sz="1400" spc="-30" dirty="0">
                          <a:solidFill>
                            <a:schemeClr val="tx1"/>
                          </a:solidFill>
                          <a:effectLst/>
                          <a:latin typeface="BIZ UDPゴシック" panose="020B0400000000000000" pitchFamily="50" charset="-128"/>
                          <a:ea typeface="BIZ UDPゴシック" panose="020B0400000000000000" pitchFamily="50" charset="-128"/>
                        </a:rPr>
                        <a:t> </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氏名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所属機関</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部局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zh-TW" sz="1400" spc="-30" dirty="0">
                          <a:solidFill>
                            <a:schemeClr val="tx1"/>
                          </a:solidFill>
                          <a:effectLst/>
                          <a:latin typeface="BIZ UDPゴシック" panose="020B0400000000000000" pitchFamily="50" charset="-128"/>
                          <a:ea typeface="BIZ UDPゴシック" panose="020B0400000000000000" pitchFamily="50" charset="-128"/>
                        </a:rPr>
                        <a:t>職名</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tc>
                  <a:txBody>
                    <a:bodyPr/>
                    <a:lstStyle/>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現在の専門</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学位（最終学歴）</a:t>
                      </a:r>
                      <a:endParaRPr lang="ja-JP" sz="1400" dirty="0">
                        <a:solidFill>
                          <a:schemeClr val="tx1"/>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1"/>
                          </a:solidFill>
                          <a:effectLst/>
                          <a:latin typeface="BIZ UDPゴシック" panose="020B0400000000000000" pitchFamily="50" charset="-128"/>
                          <a:ea typeface="BIZ UDPゴシック" panose="020B0400000000000000" pitchFamily="50" charset="-128"/>
                        </a:rPr>
                        <a:t>役割分担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bg1">
                        <a:lumMod val="85000"/>
                      </a:schemeClr>
                    </a:solidFill>
                  </a:tcPr>
                </a:tc>
                <a:extLst>
                  <a:ext uri="{0D108BD9-81ED-4DB2-BD59-A6C34878D82A}">
                    <a16:rowId xmlns:a16="http://schemas.microsoft.com/office/drawing/2014/main" val="577287020"/>
                  </a:ext>
                </a:extLst>
              </a:tr>
              <a:tr h="55165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事業実施責任者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4194141889"/>
                  </a:ext>
                </a:extLst>
              </a:tr>
              <a:tr h="655881">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899802772"/>
                  </a:ext>
                </a:extLst>
              </a:tr>
              <a:tr h="636433">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442190305"/>
                  </a:ext>
                </a:extLst>
              </a:tr>
              <a:tr h="6223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217324741"/>
                  </a:ext>
                </a:extLst>
              </a:tr>
              <a:tr h="508000">
                <a:tc>
                  <a:txBody>
                    <a:bodyPr/>
                    <a:lstStyle/>
                    <a:p>
                      <a:pPr algn="just" eaLnBrk="1" latinLnBrk="0" hangingPunct="0">
                        <a:lnSpc>
                          <a:spcPts val="1570"/>
                        </a:lnSpc>
                        <a:buNone/>
                      </a:pPr>
                      <a:r>
                        <a:rPr lang="ja-JP" altLang="en-US" sz="1400" spc="-30" dirty="0">
                          <a:solidFill>
                            <a:schemeClr val="tx1"/>
                          </a:solidFill>
                          <a:effectLst/>
                          <a:latin typeface="BIZ UDPゴシック" panose="020B0400000000000000" pitchFamily="50" charset="-128"/>
                          <a:ea typeface="BIZ UDPゴシック" panose="020B0400000000000000" pitchFamily="50" charset="-128"/>
                        </a:rPr>
                        <a:t>主たる事業実施者</a:t>
                      </a:r>
                      <a:endParaRPr lang="ja-JP" sz="1400" dirty="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1704841013"/>
                  </a:ext>
                </a:extLst>
              </a:tr>
              <a:tr h="551650">
                <a:tc>
                  <a:txBody>
                    <a:bodyPr/>
                    <a:lstStyle/>
                    <a:p>
                      <a:pPr algn="just" eaLnBrk="1" latinLnBrk="0" hangingPunct="0">
                        <a:lnSpc>
                          <a:spcPts val="1570"/>
                        </a:lnSpc>
                        <a:buNone/>
                      </a:pPr>
                      <a:r>
                        <a:rPr lang="ja-JP" sz="1400" spc="-30">
                          <a:solidFill>
                            <a:schemeClr val="tx1"/>
                          </a:solidFill>
                          <a:effectLst/>
                          <a:latin typeface="BIZ UDPゴシック" panose="020B0400000000000000" pitchFamily="50" charset="-128"/>
                          <a:ea typeface="BIZ UDPゴシック" panose="020B0400000000000000" pitchFamily="50" charset="-128"/>
                        </a:rPr>
                        <a:t>主たる研究実施者</a:t>
                      </a:r>
                      <a:endParaRPr lang="ja-JP" sz="1400">
                        <a:solidFill>
                          <a:schemeClr val="tx1"/>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tc>
                  <a:txBody>
                    <a:bodyPr/>
                    <a:lstStyle/>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endParaRPr>
                    </a:p>
                    <a:p>
                      <a:pPr>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r>
                        <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 </a:t>
                      </a:r>
                    </a:p>
                    <a:p>
                      <a:pPr algn="just" eaLnBrk="1" latinLnBrk="0" hangingPunct="0">
                        <a:lnSpc>
                          <a:spcPts val="1570"/>
                        </a:lnSpc>
                        <a:buNone/>
                      </a:pPr>
                      <a:r>
                        <a:rPr lang="ja-JP" sz="1400" spc="-30" dirty="0">
                          <a:solidFill>
                            <a:schemeClr val="tx2">
                              <a:lumMod val="75000"/>
                              <a:lumOff val="25000"/>
                            </a:schemeClr>
                          </a:solidFill>
                          <a:effectLst/>
                          <a:latin typeface="BIZ UDPゴシック" panose="020B0400000000000000" pitchFamily="50" charset="-128"/>
                          <a:ea typeface="BIZ UDPゴシック" panose="020B0400000000000000" pitchFamily="50" charset="-128"/>
                        </a:rPr>
                        <a:t>○○○○○○○○○○○○○○○○○○</a:t>
                      </a:r>
                      <a:endParaRPr lang="ja-JP" sz="1400" dirty="0">
                        <a:solidFill>
                          <a:schemeClr val="tx2">
                            <a:lumMod val="75000"/>
                            <a:lumOff val="25000"/>
                          </a:schemeClr>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a:txBody>
                  <a:tcPr marL="47793" marR="47793" marT="0" marB="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noFill/>
                  </a:tcPr>
                </a:tc>
                <a:extLst>
                  <a:ext uri="{0D108BD9-81ED-4DB2-BD59-A6C34878D82A}">
                    <a16:rowId xmlns:a16="http://schemas.microsoft.com/office/drawing/2014/main" val="3343030204"/>
                  </a:ext>
                </a:extLst>
              </a:tr>
            </a:tbl>
          </a:graphicData>
        </a:graphic>
      </p:graphicFrame>
      <p:sp>
        <p:nvSpPr>
          <p:cNvPr id="21" name="テキスト ボックス 2">
            <a:extLst>
              <a:ext uri="{FF2B5EF4-FFF2-40B4-BE49-F238E27FC236}">
                <a16:creationId xmlns:a16="http://schemas.microsoft.com/office/drawing/2014/main" id="{A3639C28-AEAC-52F4-0949-A3A6D2B3A9C7}"/>
              </a:ext>
            </a:extLst>
          </p:cNvPr>
          <p:cNvSpPr txBox="1">
            <a:spLocks noChangeArrowheads="1"/>
          </p:cNvSpPr>
          <p:nvPr/>
        </p:nvSpPr>
        <p:spPr bwMode="auto">
          <a:xfrm>
            <a:off x="0" y="693173"/>
            <a:ext cx="12191999" cy="881755"/>
          </a:xfrm>
          <a:prstGeom prst="rect">
            <a:avLst/>
          </a:prstGeom>
          <a:solidFill>
            <a:srgbClr val="FFFFFF"/>
          </a:solidFill>
          <a:ln w="19050">
            <a:noFill/>
            <a:prstDash val="dash"/>
            <a:miter lim="800000"/>
            <a:headEnd/>
            <a:tailEnd/>
          </a:ln>
        </p:spPr>
        <p:txBody>
          <a:bodyPr rot="0" vert="horz" wrap="square" lIns="129600" tIns="64800" rIns="129600" bIns="64800" anchor="t" anchorCtr="0">
            <a:noAutofit/>
          </a:bodyPr>
          <a:lstStyle/>
          <a:p>
            <a:pPr marL="285750" indent="-285750" hangingPunct="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の「事業実施責任者」及び</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「主たる</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事業</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実施者」</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について、</a:t>
            </a: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明朝" panose="02020609040205080304" pitchFamily="17" charset="-128"/>
              </a:rPr>
              <a:t>共同事業者の含め</a:t>
            </a:r>
            <a:r>
              <a:rPr lang="ja-JP" altLang="en-US"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hangingPunct="0">
              <a:buFont typeface="Wingdings" panose="05000000000000000000" pitchFamily="2" charset="2"/>
              <a:buChar char="Ø"/>
            </a:pPr>
            <a:r>
              <a:rPr lang="ja-JP" altLang="en-US" sz="1600" spc="-30" dirty="0">
                <a:solidFill>
                  <a:srgbClr val="FF0000"/>
                </a:solidFill>
                <a:latin typeface="BIZ UDPゴシック" panose="020B0400000000000000" pitchFamily="50" charset="-128"/>
                <a:ea typeface="BIZ UDPゴシック" panose="020B0400000000000000" pitchFamily="50" charset="-128"/>
                <a:cs typeface="ＭＳ ゴシック" panose="020B0609070205080204" pitchFamily="49" charset="-128"/>
              </a:rPr>
              <a:t>「主たる事業実施者」に</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は、</a:t>
            </a:r>
            <a:r>
              <a:rPr lang="ja-JP" altLang="en-US" sz="1600" dirty="0">
                <a:solidFill>
                  <a:srgbClr val="FF0000"/>
                </a:solidFill>
                <a:latin typeface="BIZ UDPゴシック" panose="020B0400000000000000" pitchFamily="50" charset="-128"/>
                <a:ea typeface="BIZ UDPゴシック" panose="020B0400000000000000" pitchFamily="50" charset="-128"/>
              </a:rPr>
              <a:t>補助事業（補助金の対象となる事業）に</a:t>
            </a: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実際に従事し、明確な役割及びその実施に責任を有する者を記載してください。</a:t>
            </a:r>
            <a:endParaRPr lang="en-US" alt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endParaRPr>
          </a:p>
          <a:p>
            <a:pPr marL="285750" indent="-285750" eaLnBrk="1" latinLnBrk="0" hangingPunct="0">
              <a:buFont typeface="Wingdings" panose="05000000000000000000" pitchFamily="2" charset="2"/>
              <a:buChar char="Ø"/>
            </a:pPr>
            <a:r>
              <a:rPr lang="ja-JP" sz="1600" spc="-30" dirty="0">
                <a:solidFill>
                  <a:srgbClr val="FF0000"/>
                </a:solidFill>
                <a:effectLst/>
                <a:latin typeface="BIZ UDPゴシック" panose="020B0400000000000000" pitchFamily="50" charset="-128"/>
                <a:ea typeface="BIZ UDPゴシック" panose="020B0400000000000000" pitchFamily="50" charset="-128"/>
                <a:cs typeface="ＭＳ ゴシック" panose="020B0609070205080204" pitchFamily="49" charset="-128"/>
              </a:rPr>
              <a:t>欄が不足する場合は、欄を追加した上で記載してください。</a:t>
            </a:r>
            <a:endParaRPr lang="ja-JP" sz="1600" dirty="0">
              <a:solidFill>
                <a:srgbClr val="FF0000"/>
              </a:solidFill>
              <a:effectLst/>
              <a:latin typeface="BIZ UDPゴシック" panose="020B0400000000000000" pitchFamily="50" charset="-128"/>
              <a:ea typeface="BIZ UDPゴシック" panose="020B0400000000000000" pitchFamily="50" charset="-128"/>
              <a:cs typeface="ＭＳ 明朝" panose="02020609040205080304" pitchFamily="17" charset="-128"/>
            </a:endParaRPr>
          </a:p>
        </p:txBody>
      </p:sp>
      <p:sp>
        <p:nvSpPr>
          <p:cNvPr id="24" name="Rectangle 7">
            <a:extLst>
              <a:ext uri="{FF2B5EF4-FFF2-40B4-BE49-F238E27FC236}">
                <a16:creationId xmlns:a16="http://schemas.microsoft.com/office/drawing/2014/main" id="{EF78BADA-6DC1-3245-B91E-EDC4FC9BA266}"/>
              </a:ext>
            </a:extLst>
          </p:cNvPr>
          <p:cNvSpPr>
            <a:spLocks noChangeArrowheads="1"/>
          </p:cNvSpPr>
          <p:nvPr/>
        </p:nvSpPr>
        <p:spPr bwMode="auto">
          <a:xfrm>
            <a:off x="3290888" y="2906197"/>
            <a:ext cx="184731" cy="369332"/>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none" lIns="91440" tIns="45720" rIns="91440" bIns="45720" numCol="1" anchor="ctr" anchorCtr="0" compatLnSpc="1">
            <a:prstTxWarp prst="textNoShape">
              <a:avLst/>
            </a:prstTxWarp>
            <a:spAutoFit/>
          </a:bodyPr>
          <a:lstStyle/>
          <a:p>
            <a:endParaRPr lang="ja-JP" altLang="en-US">
              <a:latin typeface="BIZ UDPゴシック" panose="020B0400000000000000" pitchFamily="50" charset="-128"/>
              <a:ea typeface="BIZ UDPゴシック" panose="020B0400000000000000" pitchFamily="50" charset="-128"/>
            </a:endParaRPr>
          </a:p>
        </p:txBody>
      </p:sp>
      <p:sp>
        <p:nvSpPr>
          <p:cNvPr id="3" name="スライド番号プレースホルダー 2">
            <a:extLst>
              <a:ext uri="{FF2B5EF4-FFF2-40B4-BE49-F238E27FC236}">
                <a16:creationId xmlns:a16="http://schemas.microsoft.com/office/drawing/2014/main" id="{023F5ACA-7BBB-092F-06FA-7D70E843750B}"/>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5</a:t>
            </a:fld>
            <a:endParaRPr kumimoji="1" lang="ja-JP" altLang="en-US" b="1" dirty="0">
              <a:solidFill>
                <a:schemeClr val="tx1"/>
              </a:solidFill>
            </a:endParaRPr>
          </a:p>
        </p:txBody>
      </p:sp>
    </p:spTree>
    <p:extLst>
      <p:ext uri="{BB962C8B-B14F-4D97-AF65-F5344CB8AC3E}">
        <p14:creationId xmlns:p14="http://schemas.microsoft.com/office/powerpoint/2010/main" val="3855090868"/>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コンテンツ プレースホルダー 2">
            <a:extLst>
              <a:ext uri="{FF2B5EF4-FFF2-40B4-BE49-F238E27FC236}">
                <a16:creationId xmlns:a16="http://schemas.microsoft.com/office/drawing/2014/main" id="{D2FAFD41-BA27-3068-1367-B2D82DC86E56}"/>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D9E9E225-64D7-050C-0F72-61AD76F1CB06}"/>
              </a:ext>
            </a:extLst>
          </p:cNvPr>
          <p:cNvSpPr>
            <a:spLocks noGrp="1"/>
          </p:cNvSpPr>
          <p:nvPr>
            <p:ph idx="1"/>
          </p:nvPr>
        </p:nvSpPr>
        <p:spPr>
          <a:xfrm>
            <a:off x="0" y="701267"/>
            <a:ext cx="12192000" cy="1008765"/>
          </a:xfrm>
        </p:spPr>
        <p:txBody>
          <a:bodyPr>
            <a:noAutofit/>
          </a:body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下記の内容について必ず記載してください。図表の使用可。</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「５．事業プロジェクトの内容」のスライド枚数は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en-US" altLang="ja-JP" sz="1600" dirty="0">
                <a:solidFill>
                  <a:srgbClr val="FF0000"/>
                </a:solidFill>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「事業プロジェクト」については、今回の補助事業（補助金の対象となる事業）の内容ではなく、当該補助事業成果を活用して実現を目指す事業全体について記載をお願いします。</a:t>
            </a:r>
            <a:endParaRPr kumimoji="1" lang="ja-JP" altLang="en-US" sz="1600" dirty="0">
              <a:latin typeface="BIZ UDPゴシック" panose="020B0400000000000000" pitchFamily="50" charset="-128"/>
              <a:ea typeface="BIZ UDPゴシック" panose="020B0400000000000000" pitchFamily="50" charset="-128"/>
            </a:endParaRPr>
          </a:p>
        </p:txBody>
      </p:sp>
      <p:sp>
        <p:nvSpPr>
          <p:cNvPr id="6" name="コンテンツ プレースホルダー 2">
            <a:extLst>
              <a:ext uri="{FF2B5EF4-FFF2-40B4-BE49-F238E27FC236}">
                <a16:creationId xmlns:a16="http://schemas.microsoft.com/office/drawing/2014/main" id="{90500CB7-03AE-BED9-FAB9-2BD31287578E}"/>
              </a:ext>
            </a:extLst>
          </p:cNvPr>
          <p:cNvSpPr txBox="1">
            <a:spLocks/>
          </p:cNvSpPr>
          <p:nvPr/>
        </p:nvSpPr>
        <p:spPr>
          <a:xfrm>
            <a:off x="0" y="1873380"/>
            <a:ext cx="11985336" cy="473389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5-1.</a:t>
            </a:r>
            <a:r>
              <a:rPr lang="ja-JP" altLang="en-US" sz="1600" dirty="0">
                <a:latin typeface="BIZ UDPゴシック" panose="020B0400000000000000" pitchFamily="50" charset="-128"/>
                <a:ea typeface="BIZ UDPゴシック" panose="020B0400000000000000" pitchFamily="50" charset="-128"/>
              </a:rPr>
              <a:t>事業プロジェクトの背景・目的</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事業プロジェクトの背景や目的について、 国内及び海外の動向や開発内容の理念・骨子、その意義（新規性・実用性・発展性）等を踏まえ、平易な表現で分かりやすく記載してください。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a:t>
            </a:r>
            <a:r>
              <a:rPr lang="ja-JP" altLang="en-US" sz="1600" dirty="0">
                <a:latin typeface="BIZ UDPゴシック" panose="020B0400000000000000" pitchFamily="50" charset="-128"/>
                <a:ea typeface="BIZ UDPゴシック" panose="020B0400000000000000" pitchFamily="50" charset="-128"/>
              </a:rPr>
              <a:t>２．事業プロジェクトの概要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a:t>
            </a:r>
            <a:r>
              <a:rPr lang="ja-JP" altLang="en-US" sz="1600" dirty="0">
                <a:latin typeface="BIZ UDPゴシック" panose="020B0400000000000000" pitchFamily="50" charset="-128"/>
                <a:ea typeface="BIZ UDPゴシック" panose="020B0400000000000000" pitchFamily="50" charset="-128"/>
              </a:rPr>
              <a:t>技術シーズの概要</a:t>
            </a:r>
            <a:endParaRPr lang="en-US" altLang="ja-JP" sz="1600" dirty="0">
              <a:latin typeface="BIZ UDPゴシック" panose="020B0400000000000000" pitchFamily="50" charset="-128"/>
              <a:ea typeface="BIZ UDPゴシック" panose="020B0400000000000000" pitchFamily="50" charset="-128"/>
            </a:endParaRP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事業プロジェクトの核となる技術シーズの概要について記載してください。特許等があれば「出願番号（又は特許番号）、発明の名称、出願人（又は特許権者）、発明者」を合わせて記載してください。</a:t>
            </a:r>
          </a:p>
          <a:p>
            <a:pPr>
              <a:lnSpc>
                <a:spcPct val="10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5-2-2 </a:t>
            </a:r>
            <a:r>
              <a:rPr lang="ja-JP" altLang="en-US" sz="1600" dirty="0">
                <a:latin typeface="BIZ UDPゴシック" panose="020B0400000000000000" pitchFamily="50" charset="-128"/>
                <a:ea typeface="BIZ UDPゴシック" panose="020B0400000000000000" pitchFamily="50" charset="-128"/>
              </a:rPr>
              <a:t>事業プロジェクトの内容</a:t>
            </a:r>
          </a:p>
          <a:p>
            <a:pPr>
              <a:lnSpc>
                <a:spcPct val="100000"/>
              </a:lnSpc>
              <a:spcBef>
                <a:spcPct val="0"/>
              </a:spcBef>
              <a:buFontTx/>
              <a:buNone/>
              <a:defRPr/>
            </a:pPr>
            <a:r>
              <a:rPr lang="ja-JP" altLang="en-US" sz="1600" dirty="0">
                <a:latin typeface="BIZ UDPゴシック" panose="020B0400000000000000" pitchFamily="50" charset="-128"/>
                <a:ea typeface="BIZ UDPゴシック" panose="020B0400000000000000" pitchFamily="50" charset="-128"/>
              </a:rPr>
              <a:t>　</a:t>
            </a: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事業プロジェクトの内容について、下記の例を参考に記載してください。既に事業プロジェクト実施に向けた活動がある場合はその内容についても記載してください。</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例（１）事業プロジェクトの内容</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（２）現在の実施状況</a:t>
            </a:r>
          </a:p>
          <a:p>
            <a:pPr>
              <a:lnSpc>
                <a:spcPct val="100000"/>
              </a:lnSpc>
              <a:spcBef>
                <a:spcPct val="0"/>
              </a:spcBef>
              <a:buFontTx/>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（３）実現に向けた課題と解決の見通し</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（４）環境保全効果</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5-2-3.</a:t>
            </a:r>
            <a:r>
              <a:rPr lang="ja-JP" altLang="en-US" sz="1600" dirty="0">
                <a:latin typeface="BIZ UDPゴシック" panose="020B0400000000000000" pitchFamily="50" charset="-128"/>
                <a:ea typeface="BIZ UDPゴシック" panose="020B0400000000000000" pitchFamily="50" charset="-128"/>
              </a:rPr>
              <a:t>事業プロジェクトの新規性・革新性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事業プロジェクトの新規性や革新性について記載してください。類似の事業プロジェクトが既にある場合は、その比較も記載してください。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None/>
              <a:defRPr/>
            </a:pPr>
            <a:r>
              <a:rPr lang="en-US" altLang="ja-JP" sz="1600" dirty="0">
                <a:latin typeface="BIZ UDPゴシック" panose="020B0400000000000000" pitchFamily="50" charset="-128"/>
                <a:ea typeface="BIZ UDPゴシック" panose="020B0400000000000000" pitchFamily="50" charset="-128"/>
              </a:rPr>
              <a:t>5-2-4.</a:t>
            </a:r>
            <a:r>
              <a:rPr lang="ja-JP" altLang="en-US" sz="1600" dirty="0">
                <a:latin typeface="BIZ UDPゴシック" panose="020B0400000000000000" pitchFamily="50" charset="-128"/>
                <a:ea typeface="BIZ UDPゴシック" panose="020B0400000000000000" pitchFamily="50" charset="-128"/>
              </a:rPr>
              <a:t>予想される市場規模及び市場優位性</a:t>
            </a:r>
            <a:endParaRPr lang="en-US" altLang="ja-JP" sz="1600" dirty="0">
              <a:latin typeface="BIZ UDPゴシック" panose="020B0400000000000000" pitchFamily="50" charset="-128"/>
              <a:ea typeface="BIZ UDPゴシック" panose="020B0400000000000000" pitchFamily="50" charset="-128"/>
            </a:endParaRPr>
          </a:p>
          <a:p>
            <a:pPr marL="354013" indent="0">
              <a:lnSpc>
                <a:spcPct val="10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事業がターゲットとする市場に関して、予想される市場規模、また、その市場においてどのような優位性があるのかを記載してください。</a:t>
            </a:r>
            <a:endParaRPr lang="ja-JP" altLang="en-US" sz="1600" dirty="0">
              <a:latin typeface="BIZ UDPゴシック" panose="020B0400000000000000" pitchFamily="50" charset="-128"/>
              <a:ea typeface="BIZ UDPゴシック" panose="020B0400000000000000" pitchFamily="50" charset="-128"/>
            </a:endParaRPr>
          </a:p>
        </p:txBody>
      </p:sp>
      <p:sp>
        <p:nvSpPr>
          <p:cNvPr id="2" name="スライド番号プレースホルダー 2">
            <a:extLst>
              <a:ext uri="{FF2B5EF4-FFF2-40B4-BE49-F238E27FC236}">
                <a16:creationId xmlns:a16="http://schemas.microsoft.com/office/drawing/2014/main" id="{B030755D-96DE-B6F5-A15A-E54F132D7741}"/>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6</a:t>
            </a:fld>
            <a:endParaRPr kumimoji="1" lang="ja-JP" altLang="en-US" b="1" dirty="0">
              <a:solidFill>
                <a:schemeClr val="tx1"/>
              </a:solidFill>
            </a:endParaRPr>
          </a:p>
        </p:txBody>
      </p:sp>
    </p:spTree>
    <p:extLst>
      <p:ext uri="{BB962C8B-B14F-4D97-AF65-F5344CB8AC3E}">
        <p14:creationId xmlns:p14="http://schemas.microsoft.com/office/powerpoint/2010/main" val="911136216"/>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E26A1A6B-587B-A017-9007-628A29F7498E}"/>
            </a:ext>
          </a:extLst>
        </p:cNvPr>
        <p:cNvGrpSpPr/>
        <p:nvPr/>
      </p:nvGrpSpPr>
      <p:grpSpPr>
        <a:xfrm>
          <a:off x="0" y="0"/>
          <a:ext cx="0" cy="0"/>
          <a:chOff x="0" y="0"/>
          <a:chExt cx="0" cy="0"/>
        </a:xfrm>
      </p:grpSpPr>
      <p:sp>
        <p:nvSpPr>
          <p:cNvPr id="10" name="コンテンツ プレースホルダー 2">
            <a:extLst>
              <a:ext uri="{FF2B5EF4-FFF2-40B4-BE49-F238E27FC236}">
                <a16:creationId xmlns:a16="http://schemas.microsoft.com/office/drawing/2014/main" id="{303AA057-F1E4-13F0-4422-54D78F9C5776}"/>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7" name="コンテンツ プレースホルダー 2">
            <a:extLst>
              <a:ext uri="{FF2B5EF4-FFF2-40B4-BE49-F238E27FC236}">
                <a16:creationId xmlns:a16="http://schemas.microsoft.com/office/drawing/2014/main" id="{0404B20A-2346-6C37-7304-F6DFE5B1FBC0}"/>
              </a:ext>
            </a:extLst>
          </p:cNvPr>
          <p:cNvSpPr txBox="1">
            <a:spLocks/>
          </p:cNvSpPr>
          <p:nvPr/>
        </p:nvSpPr>
        <p:spPr>
          <a:xfrm>
            <a:off x="943433" y="332340"/>
            <a:ext cx="2483258" cy="429658"/>
          </a:xfrm>
          <a:prstGeom prst="rect">
            <a:avLst/>
          </a:prstGeom>
        </p:spPr>
        <p:txBody>
          <a:bodyPr vert="horz" lIns="91440" tIns="45720" rIns="91440" bIns="45720" rtlCol="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endParaRPr lang="ja-JP" altLang="en-US" dirty="0">
              <a:solidFill>
                <a:srgbClr val="FF0000"/>
              </a:solidFill>
              <a:latin typeface="BIZ UDPゴシック" panose="020B0400000000000000" pitchFamily="50" charset="-128"/>
              <a:ea typeface="BIZ UDPゴシック" panose="020B0400000000000000" pitchFamily="50" charset="-128"/>
            </a:endParaRPr>
          </a:p>
        </p:txBody>
      </p:sp>
      <p:graphicFrame>
        <p:nvGraphicFramePr>
          <p:cNvPr id="3" name="表 2">
            <a:extLst>
              <a:ext uri="{FF2B5EF4-FFF2-40B4-BE49-F238E27FC236}">
                <a16:creationId xmlns:a16="http://schemas.microsoft.com/office/drawing/2014/main" id="{619B9A20-BEFA-623B-51F0-85964C4BD3F6}"/>
              </a:ext>
            </a:extLst>
          </p:cNvPr>
          <p:cNvGraphicFramePr>
            <a:graphicFrameLocks noGrp="1"/>
          </p:cNvGraphicFramePr>
          <p:nvPr/>
        </p:nvGraphicFramePr>
        <p:xfrm>
          <a:off x="196645" y="1775188"/>
          <a:ext cx="11818710" cy="3393476"/>
        </p:xfrm>
        <a:graphic>
          <a:graphicData uri="http://schemas.openxmlformats.org/drawingml/2006/table">
            <a:tbl>
              <a:tblPr/>
              <a:tblGrid>
                <a:gridCol w="1828800">
                  <a:extLst>
                    <a:ext uri="{9D8B030D-6E8A-4147-A177-3AD203B41FA5}">
                      <a16:colId xmlns:a16="http://schemas.microsoft.com/office/drawing/2014/main" val="4193137164"/>
                    </a:ext>
                  </a:extLst>
                </a:gridCol>
                <a:gridCol w="1759974">
                  <a:extLst>
                    <a:ext uri="{9D8B030D-6E8A-4147-A177-3AD203B41FA5}">
                      <a16:colId xmlns:a16="http://schemas.microsoft.com/office/drawing/2014/main" val="217396587"/>
                    </a:ext>
                  </a:extLst>
                </a:gridCol>
                <a:gridCol w="1632155">
                  <a:extLst>
                    <a:ext uri="{9D8B030D-6E8A-4147-A177-3AD203B41FA5}">
                      <a16:colId xmlns:a16="http://schemas.microsoft.com/office/drawing/2014/main" val="295756337"/>
                    </a:ext>
                  </a:extLst>
                </a:gridCol>
                <a:gridCol w="1632155">
                  <a:extLst>
                    <a:ext uri="{9D8B030D-6E8A-4147-A177-3AD203B41FA5}">
                      <a16:colId xmlns:a16="http://schemas.microsoft.com/office/drawing/2014/main" val="2184557814"/>
                    </a:ext>
                  </a:extLst>
                </a:gridCol>
                <a:gridCol w="1563329">
                  <a:extLst>
                    <a:ext uri="{9D8B030D-6E8A-4147-A177-3AD203B41FA5}">
                      <a16:colId xmlns:a16="http://schemas.microsoft.com/office/drawing/2014/main" val="2978537391"/>
                    </a:ext>
                  </a:extLst>
                </a:gridCol>
                <a:gridCol w="1673677">
                  <a:extLst>
                    <a:ext uri="{9D8B030D-6E8A-4147-A177-3AD203B41FA5}">
                      <a16:colId xmlns:a16="http://schemas.microsoft.com/office/drawing/2014/main" val="419764879"/>
                    </a:ext>
                  </a:extLst>
                </a:gridCol>
                <a:gridCol w="1728620">
                  <a:extLst>
                    <a:ext uri="{9D8B030D-6E8A-4147-A177-3AD203B41FA5}">
                      <a16:colId xmlns:a16="http://schemas.microsoft.com/office/drawing/2014/main" val="2808447764"/>
                    </a:ext>
                  </a:extLst>
                </a:gridCol>
              </a:tblGrid>
              <a:tr h="483520">
                <a:tc>
                  <a:txBody>
                    <a:bodyPr/>
                    <a:lstStyle/>
                    <a:p>
                      <a:pPr algn="l" fontAlgn="t">
                        <a:buNone/>
                      </a:pP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年度</a:t>
                      </a: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b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　</a:t>
                      </a:r>
                      <a:r>
                        <a:rPr lang="zh-TW" altLang="en-US" sz="1100" b="1" i="0" u="none" strike="noStrike" dirty="0">
                          <a:solidFill>
                            <a:srgbClr val="000000"/>
                          </a:solidFill>
                          <a:effectLst/>
                          <a:latin typeface="BIZ UDPゴシック" panose="020B0400000000000000" pitchFamily="50" charset="-128"/>
                          <a:ea typeface="BIZ UDPゴシック" panose="020B0400000000000000" pitchFamily="50" charset="-128"/>
                        </a:rPr>
                        <a:t>項目</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lnTlToBr w="6350" cap="flat" cmpd="sng" algn="ctr">
                      <a:solidFill>
                        <a:srgbClr val="000000"/>
                      </a:solidFill>
                      <a:prstDash val="solid"/>
                      <a:round/>
                      <a:headEnd type="none" w="med" len="med"/>
                      <a:tailEnd type="none" w="med" len="med"/>
                    </a:lnTlToBr>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2028</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2029</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2030</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ctr"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予想される</a:t>
                      </a:r>
                      <a:b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b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重大な障害</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915832649"/>
                  </a:ext>
                </a:extLst>
              </a:tr>
              <a:tr h="2890556">
                <a:tc>
                  <a:txBody>
                    <a:bodyPr/>
                    <a:lstStyle/>
                    <a:p>
                      <a:pPr algn="l" fontAlgn="t">
                        <a:buNone/>
                      </a:pPr>
                      <a:br>
                        <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①試作機（またはサンプル等）の評価</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②製品設計</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③設備投資</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④生産</a:t>
                      </a: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1200" b="1" i="1" u="none" strike="noStrike" dirty="0">
                          <a:solidFill>
                            <a:srgbClr val="0000FF"/>
                          </a:solidFill>
                          <a:effectLst/>
                          <a:latin typeface="BIZ UDPゴシック" panose="020B0400000000000000" pitchFamily="50" charset="-128"/>
                          <a:ea typeface="BIZ UDPゴシック" panose="020B0400000000000000" pitchFamily="50" charset="-128"/>
                        </a:rPr>
                        <a:t>⑤販売</a:t>
                      </a:r>
                      <a:endParaRPr lang="ja-JP" altLang="en-US" sz="1100" b="1" i="1" u="none" strike="noStrike" dirty="0">
                        <a:solidFill>
                          <a:srgbClr val="0000FF"/>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endParaRPr lang="ja-JP" altLang="en-US" sz="9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endPar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ctr">
                        <a:buNone/>
                      </a:pPr>
                      <a:r>
                        <a:rPr lang="ja-JP" altLang="en-US" sz="900" b="1"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0" marR="0" marT="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tc>
                  <a:txBody>
                    <a:bodyPr/>
                    <a:lstStyle/>
                    <a:p>
                      <a:pPr algn="l" fontAlgn="t">
                        <a:buNone/>
                      </a:pP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①要求特性を満足できない（評価期間の再延長）</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②新たな顧客要求の追加</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（仕様の再検討）</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③市況悪化による部材の高騰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④歩留り悪化による</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生産コストの高騰</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⑤販売先での製品仕様変更に　</a:t>
                      </a:r>
                      <a:b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br>
                      <a:r>
                        <a:rPr lang="ja-JP" altLang="en-US" sz="900" b="1" i="1" u="none" strike="noStrike" dirty="0">
                          <a:solidFill>
                            <a:srgbClr val="0000FF"/>
                          </a:solidFill>
                          <a:effectLst/>
                          <a:latin typeface="BIZ UDPゴシック" panose="020B0400000000000000" pitchFamily="50" charset="-128"/>
                          <a:ea typeface="BIZ UDPゴシック" panose="020B0400000000000000" pitchFamily="50" charset="-128"/>
                        </a:rPr>
                        <a:t>　伴う販売量の減少</a:t>
                      </a:r>
                    </a:p>
                  </a:txBody>
                  <a:tcPr marL="0" marR="0" marT="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solidFill>
                      <a:srgbClr val="FFFFFF"/>
                    </a:solidFill>
                  </a:tcPr>
                </a:tc>
                <a:extLst>
                  <a:ext uri="{0D108BD9-81ED-4DB2-BD59-A6C34878D82A}">
                    <a16:rowId xmlns:a16="http://schemas.microsoft.com/office/drawing/2014/main" val="2159704345"/>
                  </a:ext>
                </a:extLst>
              </a:tr>
            </a:tbl>
          </a:graphicData>
        </a:graphic>
      </p:graphicFrame>
      <p:sp>
        <p:nvSpPr>
          <p:cNvPr id="4" name="矢印: 五方向 3">
            <a:extLst>
              <a:ext uri="{FF2B5EF4-FFF2-40B4-BE49-F238E27FC236}">
                <a16:creationId xmlns:a16="http://schemas.microsoft.com/office/drawing/2014/main" id="{EE7DE001-54B9-4CD6-801D-5EC8993B52CF}"/>
              </a:ext>
            </a:extLst>
          </p:cNvPr>
          <p:cNvSpPr/>
          <p:nvPr/>
        </p:nvSpPr>
        <p:spPr>
          <a:xfrm>
            <a:off x="2012368" y="2420320"/>
            <a:ext cx="1975432" cy="206403"/>
          </a:xfrm>
          <a:prstGeom prst="homePlate">
            <a:avLst/>
          </a:prstGeom>
          <a:solidFill>
            <a:srgbClr val="FFFF00"/>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5" name="矢印: 五方向 4">
            <a:extLst>
              <a:ext uri="{FF2B5EF4-FFF2-40B4-BE49-F238E27FC236}">
                <a16:creationId xmlns:a16="http://schemas.microsoft.com/office/drawing/2014/main" id="{0CF3D1DB-202E-49FA-B2A4-3C9E1B9EA063}"/>
              </a:ext>
            </a:extLst>
          </p:cNvPr>
          <p:cNvSpPr/>
          <p:nvPr/>
        </p:nvSpPr>
        <p:spPr>
          <a:xfrm>
            <a:off x="2487748" y="2929301"/>
            <a:ext cx="2325552" cy="231791"/>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8" name="矢印: 五方向 7">
            <a:extLst>
              <a:ext uri="{FF2B5EF4-FFF2-40B4-BE49-F238E27FC236}">
                <a16:creationId xmlns:a16="http://schemas.microsoft.com/office/drawing/2014/main" id="{1F10248F-ABB1-4479-9D57-028B671B0342}"/>
              </a:ext>
            </a:extLst>
          </p:cNvPr>
          <p:cNvSpPr/>
          <p:nvPr/>
        </p:nvSpPr>
        <p:spPr>
          <a:xfrm>
            <a:off x="4987634" y="4062077"/>
            <a:ext cx="5129760"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9" name="矢印: 五方向 8">
            <a:extLst>
              <a:ext uri="{FF2B5EF4-FFF2-40B4-BE49-F238E27FC236}">
                <a16:creationId xmlns:a16="http://schemas.microsoft.com/office/drawing/2014/main" id="{4915C310-F72F-43E4-A053-8E67F63AA006}"/>
              </a:ext>
            </a:extLst>
          </p:cNvPr>
          <p:cNvSpPr/>
          <p:nvPr/>
        </p:nvSpPr>
        <p:spPr>
          <a:xfrm>
            <a:off x="5397498" y="4590954"/>
            <a:ext cx="4719895" cy="215444"/>
          </a:xfrm>
          <a:prstGeom prst="homePlate">
            <a:avLst/>
          </a:prstGeom>
          <a:solidFill>
            <a:srgbClr val="CCFFFF"/>
          </a:solidFill>
          <a:ln w="19050">
            <a:solidFill>
              <a:sysClr val="windowText" lastClr="000000"/>
            </a:solidFill>
          </a:ln>
        </p:spPr>
        <p:style>
          <a:lnRef idx="2">
            <a:schemeClr val="accent1">
              <a:shade val="50000"/>
            </a:schemeClr>
          </a:lnRef>
          <a:fillRef idx="1">
            <a:schemeClr val="accent1"/>
          </a:fillRef>
          <a:effectRef idx="0">
            <a:schemeClr val="accent1"/>
          </a:effectRef>
          <a:fontRef idx="minor">
            <a:schemeClr val="lt1"/>
          </a:fontRef>
        </p:style>
        <p:txBody>
          <a:bodyPr rtlCol="0" anchor="t"/>
          <a:lstStyle>
            <a:lvl1pPr marL="0" indent="0">
              <a:defRPr sz="1100">
                <a:solidFill>
                  <a:schemeClr val="lt1"/>
                </a:solidFill>
                <a:latin typeface="+mn-lt"/>
                <a:ea typeface="+mn-ea"/>
                <a:cs typeface="+mn-cs"/>
              </a:defRPr>
            </a:lvl1pPr>
            <a:lvl2pPr marL="457200" indent="0">
              <a:defRPr sz="1100">
                <a:solidFill>
                  <a:schemeClr val="lt1"/>
                </a:solidFill>
                <a:latin typeface="+mn-lt"/>
                <a:ea typeface="+mn-ea"/>
                <a:cs typeface="+mn-cs"/>
              </a:defRPr>
            </a:lvl2pPr>
            <a:lvl3pPr marL="914400" indent="0">
              <a:defRPr sz="1100">
                <a:solidFill>
                  <a:schemeClr val="lt1"/>
                </a:solidFill>
                <a:latin typeface="+mn-lt"/>
                <a:ea typeface="+mn-ea"/>
                <a:cs typeface="+mn-cs"/>
              </a:defRPr>
            </a:lvl3pPr>
            <a:lvl4pPr marL="1371600" indent="0">
              <a:defRPr sz="1100">
                <a:solidFill>
                  <a:schemeClr val="lt1"/>
                </a:solidFill>
                <a:latin typeface="+mn-lt"/>
                <a:ea typeface="+mn-ea"/>
                <a:cs typeface="+mn-cs"/>
              </a:defRPr>
            </a:lvl4pPr>
            <a:lvl5pPr marL="1828800" indent="0">
              <a:defRPr sz="1100">
                <a:solidFill>
                  <a:schemeClr val="lt1"/>
                </a:solidFill>
                <a:latin typeface="+mn-lt"/>
                <a:ea typeface="+mn-ea"/>
                <a:cs typeface="+mn-cs"/>
              </a:defRPr>
            </a:lvl5pPr>
            <a:lvl6pPr marL="2286000" indent="0">
              <a:defRPr sz="1100">
                <a:solidFill>
                  <a:schemeClr val="lt1"/>
                </a:solidFill>
                <a:latin typeface="+mn-lt"/>
                <a:ea typeface="+mn-ea"/>
                <a:cs typeface="+mn-cs"/>
              </a:defRPr>
            </a:lvl6pPr>
            <a:lvl7pPr marL="2743200" indent="0">
              <a:defRPr sz="1100">
                <a:solidFill>
                  <a:schemeClr val="lt1"/>
                </a:solidFill>
                <a:latin typeface="+mn-lt"/>
                <a:ea typeface="+mn-ea"/>
                <a:cs typeface="+mn-cs"/>
              </a:defRPr>
            </a:lvl7pPr>
            <a:lvl8pPr marL="3200400" indent="0">
              <a:defRPr sz="1100">
                <a:solidFill>
                  <a:schemeClr val="lt1"/>
                </a:solidFill>
                <a:latin typeface="+mn-lt"/>
                <a:ea typeface="+mn-ea"/>
                <a:cs typeface="+mn-cs"/>
              </a:defRPr>
            </a:lvl8pPr>
            <a:lvl9pPr marL="3657600" indent="0">
              <a:defRPr sz="1100">
                <a:solidFill>
                  <a:schemeClr val="lt1"/>
                </a:solidFill>
                <a:latin typeface="+mn-lt"/>
                <a:ea typeface="+mn-ea"/>
                <a:cs typeface="+mn-cs"/>
              </a:defRPr>
            </a:lvl9pPr>
          </a:lstStyle>
          <a:p>
            <a:pPr algn="l"/>
            <a:endParaRPr kumimoji="1" lang="ja-JP" altLang="en-US" sz="1100"/>
          </a:p>
        </p:txBody>
      </p:sp>
      <p:sp>
        <p:nvSpPr>
          <p:cNvPr id="11" name="テキスト ボックス 6">
            <a:extLst>
              <a:ext uri="{FF2B5EF4-FFF2-40B4-BE49-F238E27FC236}">
                <a16:creationId xmlns:a16="http://schemas.microsoft.com/office/drawing/2014/main" id="{6714FDE0-E929-4D49-8C6B-ABF9EC0BE7FA}"/>
              </a:ext>
            </a:extLst>
          </p:cNvPr>
          <p:cNvSpPr txBox="1"/>
          <p:nvPr/>
        </p:nvSpPr>
        <p:spPr>
          <a:xfrm>
            <a:off x="3519054" y="3441992"/>
            <a:ext cx="1468581" cy="261610"/>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◇継続／中断を判断</a:t>
            </a:r>
          </a:p>
        </p:txBody>
      </p:sp>
      <p:sp>
        <p:nvSpPr>
          <p:cNvPr id="12" name="テキスト ボックス 7">
            <a:extLst>
              <a:ext uri="{FF2B5EF4-FFF2-40B4-BE49-F238E27FC236}">
                <a16:creationId xmlns:a16="http://schemas.microsoft.com/office/drawing/2014/main" id="{1A97451E-5B6C-4798-8501-9A72097A7BF8}"/>
              </a:ext>
            </a:extLst>
          </p:cNvPr>
          <p:cNvSpPr txBox="1"/>
          <p:nvPr/>
        </p:nvSpPr>
        <p:spPr>
          <a:xfrm>
            <a:off x="5258905" y="4334836"/>
            <a:ext cx="1422450" cy="215444"/>
          </a:xfrm>
          <a:prstGeom prst="rect">
            <a:avLst/>
          </a:prstGeom>
          <a:solidFill>
            <a:sysClr val="window" lastClr="FFFFFF"/>
          </a:solid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sz="800" b="1" i="1" dirty="0">
                <a:solidFill>
                  <a:srgbClr val="0000FF"/>
                </a:solidFill>
              </a:rPr>
              <a:t>◇販売開始（実用化開始）</a:t>
            </a:r>
          </a:p>
        </p:txBody>
      </p:sp>
      <p:sp>
        <p:nvSpPr>
          <p:cNvPr id="15" name="テキスト ボックス 14">
            <a:extLst>
              <a:ext uri="{FF2B5EF4-FFF2-40B4-BE49-F238E27FC236}">
                <a16:creationId xmlns:a16="http://schemas.microsoft.com/office/drawing/2014/main" id="{3DC5DABB-0893-C3C9-3229-8650682FD61A}"/>
              </a:ext>
            </a:extLst>
          </p:cNvPr>
          <p:cNvSpPr txBox="1"/>
          <p:nvPr/>
        </p:nvSpPr>
        <p:spPr>
          <a:xfrm>
            <a:off x="0" y="1413501"/>
            <a:ext cx="6159500" cy="369332"/>
          </a:xfrm>
          <a:prstGeom prst="rect">
            <a:avLst/>
          </a:prstGeom>
          <a:noFill/>
        </p:spPr>
        <p:txBody>
          <a:bodyPr wrap="square">
            <a:spAutoFit/>
          </a:bodyPr>
          <a:lstStyle/>
          <a:p>
            <a:pPr eaLnBrk="1" hangingPunct="1">
              <a:lnSpc>
                <a:spcPct val="100000"/>
              </a:lnSpc>
              <a:spcBef>
                <a:spcPct val="0"/>
              </a:spcBef>
              <a:buFontTx/>
              <a:buNone/>
              <a:defRPr/>
            </a:pPr>
            <a:r>
              <a:rPr lang="en-US" altLang="ja-JP" sz="1800" dirty="0">
                <a:latin typeface="BIZ UDPゴシック" panose="020B0400000000000000" pitchFamily="50" charset="-128"/>
                <a:ea typeface="BIZ UDPゴシック" panose="020B0400000000000000" pitchFamily="50" charset="-128"/>
              </a:rPr>
              <a:t>5-2-5.</a:t>
            </a:r>
            <a:r>
              <a:rPr lang="ja-JP" altLang="en-US" sz="1800" dirty="0">
                <a:latin typeface="BIZ UDPゴシック" panose="020B0400000000000000" pitchFamily="50" charset="-128"/>
                <a:ea typeface="BIZ UDPゴシック" panose="020B0400000000000000" pitchFamily="50" charset="-128"/>
              </a:rPr>
              <a:t>市場投入までのスケジュール（事業化計画）</a:t>
            </a:r>
            <a:endParaRPr lang="en-US" altLang="ja-JP" sz="1800" dirty="0">
              <a:latin typeface="BIZ UDPゴシック" panose="020B0400000000000000" pitchFamily="50" charset="-128"/>
              <a:ea typeface="BIZ UDPゴシック" panose="020B0400000000000000" pitchFamily="50" charset="-128"/>
            </a:endParaRPr>
          </a:p>
        </p:txBody>
      </p:sp>
      <p:sp>
        <p:nvSpPr>
          <p:cNvPr id="6" name="正方形/長方形 5">
            <a:extLst>
              <a:ext uri="{FF2B5EF4-FFF2-40B4-BE49-F238E27FC236}">
                <a16:creationId xmlns:a16="http://schemas.microsoft.com/office/drawing/2014/main" id="{8DD228CE-BF87-03B9-39C7-658C851D21DC}"/>
              </a:ext>
            </a:extLst>
          </p:cNvPr>
          <p:cNvSpPr/>
          <p:nvPr/>
        </p:nvSpPr>
        <p:spPr>
          <a:xfrm>
            <a:off x="-20559" y="679685"/>
            <a:ext cx="12192000" cy="668247"/>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ot="0" spcFirstLastPara="0" vertOverflow="overflow" horzOverflow="overflow" vert="horz" wrap="square" lIns="128016" tIns="64008" rIns="128016" bIns="64008" numCol="1" spcCol="0" rtlCol="0" fromWordArt="0" anchor="t" anchorCtr="0" forceAA="0" compatLnSpc="1">
            <a:prstTxWarp prst="textNoShape">
              <a:avLst/>
            </a:prstTxWarp>
            <a:noAutofit/>
          </a:bodyPr>
          <a:lstStyle/>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矢印と青字は記載例です。年度は各事業プロジェクトに事情に応じて、列を追加してください。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marL="285750" indent="-285750">
              <a:buFont typeface="Wingdings" panose="05000000000000000000" pitchFamily="2" charset="2"/>
              <a:buChar char="Ø"/>
            </a:pPr>
            <a:r>
              <a:rPr lang="ja-JP" altLang="en-US" sz="1600" dirty="0">
                <a:solidFill>
                  <a:srgbClr val="FF0000"/>
                </a:solidFill>
                <a:latin typeface="BIZ UDPゴシック" panose="020B0400000000000000" pitchFamily="50" charset="-128"/>
                <a:ea typeface="BIZ UDPゴシック" panose="020B0400000000000000" pitchFamily="50" charset="-128"/>
              </a:rPr>
              <a:t>市場投入までのスケジュールを解決すべき事項とともに記載してください。今回の補助事業（補助金の対象となる事業）の位置付けがわかるようにしてください。</a:t>
            </a:r>
            <a:endParaRPr kumimoji="1" lang="ja-JP" altLang="en-US" sz="1600" dirty="0">
              <a:solidFill>
                <a:srgbClr val="FF0000"/>
              </a:solidFill>
              <a:latin typeface="BIZ UDPゴシック" panose="020B0400000000000000" pitchFamily="50" charset="-128"/>
              <a:ea typeface="BIZ UDPゴシック" panose="020B0400000000000000" pitchFamily="50" charset="-128"/>
            </a:endParaRPr>
          </a:p>
        </p:txBody>
      </p:sp>
      <p:sp>
        <p:nvSpPr>
          <p:cNvPr id="2" name="テキスト ボックス 6">
            <a:extLst>
              <a:ext uri="{FF2B5EF4-FFF2-40B4-BE49-F238E27FC236}">
                <a16:creationId xmlns:a16="http://schemas.microsoft.com/office/drawing/2014/main" id="{87AF453D-1B51-3933-7516-65EAD292B4C0}"/>
              </a:ext>
            </a:extLst>
          </p:cNvPr>
          <p:cNvSpPr txBox="1"/>
          <p:nvPr/>
        </p:nvSpPr>
        <p:spPr>
          <a:xfrm>
            <a:off x="1964967" y="2429556"/>
            <a:ext cx="2070233" cy="261610"/>
          </a:xfrm>
          <a:prstGeom prst="rect">
            <a:avLst/>
          </a:prstGeom>
          <a:noFill/>
        </p:spPr>
        <p:style>
          <a:lnRef idx="0">
            <a:scrgbClr r="0" g="0" b="0"/>
          </a:lnRef>
          <a:fillRef idx="0">
            <a:scrgbClr r="0" g="0" b="0"/>
          </a:fillRef>
          <a:effectRef idx="0">
            <a:scrgbClr r="0" g="0" b="0"/>
          </a:effectRef>
          <a:fontRef idx="minor">
            <a:schemeClr val="tx1"/>
          </a:fontRef>
        </p:style>
        <p:txBody>
          <a:bodyPr wrap="square" rtlCol="0" anchor="ctr">
            <a:spAutoFit/>
          </a:bodyPr>
          <a:lstStyle>
            <a:lvl1pPr marL="0" indent="0">
              <a:defRPr sz="1100">
                <a:solidFill>
                  <a:schemeClr val="tx1"/>
                </a:solidFill>
                <a:latin typeface="+mn-lt"/>
                <a:ea typeface="+mn-ea"/>
                <a:cs typeface="+mn-cs"/>
              </a:defRPr>
            </a:lvl1pPr>
            <a:lvl2pPr marL="457200" indent="0">
              <a:defRPr sz="1100">
                <a:solidFill>
                  <a:schemeClr val="tx1"/>
                </a:solidFill>
                <a:latin typeface="+mn-lt"/>
                <a:ea typeface="+mn-ea"/>
                <a:cs typeface="+mn-cs"/>
              </a:defRPr>
            </a:lvl2pPr>
            <a:lvl3pPr marL="914400" indent="0">
              <a:defRPr sz="1100">
                <a:solidFill>
                  <a:schemeClr val="tx1"/>
                </a:solidFill>
                <a:latin typeface="+mn-lt"/>
                <a:ea typeface="+mn-ea"/>
                <a:cs typeface="+mn-cs"/>
              </a:defRPr>
            </a:lvl3pPr>
            <a:lvl4pPr marL="1371600" indent="0">
              <a:defRPr sz="1100">
                <a:solidFill>
                  <a:schemeClr val="tx1"/>
                </a:solidFill>
                <a:latin typeface="+mn-lt"/>
                <a:ea typeface="+mn-ea"/>
                <a:cs typeface="+mn-cs"/>
              </a:defRPr>
            </a:lvl4pPr>
            <a:lvl5pPr marL="1828800" indent="0">
              <a:defRPr sz="1100">
                <a:solidFill>
                  <a:schemeClr val="tx1"/>
                </a:solidFill>
                <a:latin typeface="+mn-lt"/>
                <a:ea typeface="+mn-ea"/>
                <a:cs typeface="+mn-cs"/>
              </a:defRPr>
            </a:lvl5pPr>
            <a:lvl6pPr marL="2286000" indent="0">
              <a:defRPr sz="1100">
                <a:solidFill>
                  <a:schemeClr val="tx1"/>
                </a:solidFill>
                <a:latin typeface="+mn-lt"/>
                <a:ea typeface="+mn-ea"/>
                <a:cs typeface="+mn-cs"/>
              </a:defRPr>
            </a:lvl6pPr>
            <a:lvl7pPr marL="2743200" indent="0">
              <a:defRPr sz="1100">
                <a:solidFill>
                  <a:schemeClr val="tx1"/>
                </a:solidFill>
                <a:latin typeface="+mn-lt"/>
                <a:ea typeface="+mn-ea"/>
                <a:cs typeface="+mn-cs"/>
              </a:defRPr>
            </a:lvl7pPr>
            <a:lvl8pPr marL="3200400" indent="0">
              <a:defRPr sz="1100">
                <a:solidFill>
                  <a:schemeClr val="tx1"/>
                </a:solidFill>
                <a:latin typeface="+mn-lt"/>
                <a:ea typeface="+mn-ea"/>
                <a:cs typeface="+mn-cs"/>
              </a:defRPr>
            </a:lvl8pPr>
            <a:lvl9pPr marL="3657600" indent="0">
              <a:defRPr sz="1100">
                <a:solidFill>
                  <a:schemeClr val="tx1"/>
                </a:solidFill>
                <a:latin typeface="+mn-lt"/>
                <a:ea typeface="+mn-ea"/>
                <a:cs typeface="+mn-cs"/>
              </a:defRPr>
            </a:lvl9pPr>
          </a:lstStyle>
          <a:p>
            <a:r>
              <a:rPr kumimoji="1" lang="ja-JP" altLang="en-US" b="1" i="1" dirty="0">
                <a:solidFill>
                  <a:srgbClr val="0000FF"/>
                </a:solidFill>
              </a:rPr>
              <a:t>今回の補助事業において実施</a:t>
            </a:r>
          </a:p>
        </p:txBody>
      </p:sp>
      <p:sp>
        <p:nvSpPr>
          <p:cNvPr id="13" name="スライド番号プレースホルダー 2">
            <a:extLst>
              <a:ext uri="{FF2B5EF4-FFF2-40B4-BE49-F238E27FC236}">
                <a16:creationId xmlns:a16="http://schemas.microsoft.com/office/drawing/2014/main" id="{BD1B6A2B-A7F4-0B2A-22C4-9D8604523C60}"/>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7</a:t>
            </a:fld>
            <a:endParaRPr kumimoji="1" lang="ja-JP" altLang="en-US" b="1">
              <a:solidFill>
                <a:schemeClr val="tx1"/>
              </a:solidFill>
            </a:endParaRPr>
          </a:p>
        </p:txBody>
      </p:sp>
    </p:spTree>
    <p:extLst>
      <p:ext uri="{BB962C8B-B14F-4D97-AF65-F5344CB8AC3E}">
        <p14:creationId xmlns:p14="http://schemas.microsoft.com/office/powerpoint/2010/main" val="1616409904"/>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0650A64F-6837-B90F-8DEB-79FA09656F2F}"/>
            </a:ext>
          </a:extLst>
        </p:cNvPr>
        <p:cNvGrpSpPr/>
        <p:nvPr/>
      </p:nvGrpSpPr>
      <p:grpSpPr>
        <a:xfrm>
          <a:off x="0" y="0"/>
          <a:ext cx="0" cy="0"/>
          <a:chOff x="0" y="0"/>
          <a:chExt cx="0" cy="0"/>
        </a:xfrm>
      </p:grpSpPr>
      <p:sp>
        <p:nvSpPr>
          <p:cNvPr id="3" name="コンテンツ プレースホルダー 2">
            <a:extLst>
              <a:ext uri="{FF2B5EF4-FFF2-40B4-BE49-F238E27FC236}">
                <a16:creationId xmlns:a16="http://schemas.microsoft.com/office/drawing/2014/main" id="{3CA02C20-ADCA-3719-62EC-D4FD566A7B8A}"/>
              </a:ext>
            </a:extLst>
          </p:cNvPr>
          <p:cNvSpPr>
            <a:spLocks noGrp="1"/>
          </p:cNvSpPr>
          <p:nvPr>
            <p:ph idx="1"/>
          </p:nvPr>
        </p:nvSpPr>
        <p:spPr>
          <a:xfrm>
            <a:off x="0" y="1597267"/>
            <a:ext cx="12192000" cy="2148823"/>
          </a:xfrm>
        </p:spPr>
        <p:txBody>
          <a:bodyPr>
            <a:normAutofit/>
          </a:bodyPr>
          <a:lstStyle/>
          <a:p>
            <a:pPr eaLnBrk="1" hangingPunct="1">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5-3 </a:t>
            </a:r>
            <a:r>
              <a:rPr lang="ja-JP" altLang="en-US" sz="1600" dirty="0">
                <a:latin typeface="BIZ UDPゴシック" panose="020B0400000000000000" pitchFamily="50" charset="-128"/>
                <a:ea typeface="BIZ UDPゴシック" panose="020B0400000000000000" pitchFamily="50" charset="-128"/>
              </a:rPr>
              <a:t>「地域の課題解決及び環境保全の同時実現に資する技術シーズの事業化」の実施内容</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地域の課題解決及び環境保全の同時実現に資する技術シーズの事業化」に関する事業プロジェクトに該当する場合は、地域が抱える課題の内容、事業実施することでもたらす効果を具体的に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例（１）地域の具体的な課題（防災、過疎、雇用など）が明確化されており、〇〇に関する事業実施することで、</a:t>
            </a:r>
            <a:r>
              <a:rPr lang="en-US" altLang="ja-JP" sz="160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に関する課題解決に寄与する。</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　　　（２）自治体や地域団体との協議・合意形成の計画があり、実証フィールドの場所や協力主体が候補としてあり、〇〇に関する事業実施することで、</a:t>
            </a:r>
            <a:r>
              <a:rPr lang="en-US" altLang="ja-JP" sz="1600" dirty="0">
                <a:solidFill>
                  <a:srgbClr val="FF0000"/>
                </a:solidFill>
                <a:latin typeface="BIZ UDPゴシック" panose="020B0400000000000000" pitchFamily="50" charset="-128"/>
                <a:ea typeface="BIZ UDPゴシック" panose="020B0400000000000000" pitchFamily="50" charset="-128"/>
              </a:rPr>
              <a:t>××</a:t>
            </a:r>
            <a:r>
              <a:rPr lang="ja-JP" altLang="en-US" sz="1600" dirty="0">
                <a:solidFill>
                  <a:srgbClr val="FF0000"/>
                </a:solidFill>
                <a:latin typeface="BIZ UDPゴシック" panose="020B0400000000000000" pitchFamily="50" charset="-128"/>
                <a:ea typeface="BIZ UDPゴシック" panose="020B0400000000000000" pitchFamily="50" charset="-128"/>
              </a:rPr>
              <a:t>に関する課題解決を行う。</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0" name="コンテンツ プレースホルダー 2">
            <a:extLst>
              <a:ext uri="{FF2B5EF4-FFF2-40B4-BE49-F238E27FC236}">
                <a16:creationId xmlns:a16="http://schemas.microsoft.com/office/drawing/2014/main" id="{9D95FBC9-C228-686C-1629-E3EEF22249CB}"/>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５．事業プロジェクトの内容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12" name="コンテンツ プレースホルダー 2">
            <a:extLst>
              <a:ext uri="{FF2B5EF4-FFF2-40B4-BE49-F238E27FC236}">
                <a16:creationId xmlns:a16="http://schemas.microsoft.com/office/drawing/2014/main" id="{4B1A3E38-7E39-4F5B-71DB-634F3E15B0F7}"/>
              </a:ext>
            </a:extLst>
          </p:cNvPr>
          <p:cNvSpPr txBox="1">
            <a:spLocks/>
          </p:cNvSpPr>
          <p:nvPr/>
        </p:nvSpPr>
        <p:spPr>
          <a:xfrm>
            <a:off x="9834" y="705246"/>
            <a:ext cx="12192000" cy="592612"/>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「事業プロジェクト」が、「地域の課題解決及び環境保全の同時実現に資する技術シーズの事業化」を検討する事業である場合は、記載してください。　該当しない場合は、「該当しない」と記載してください。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2" name="スライド番号プレースホルダー 2">
            <a:extLst>
              <a:ext uri="{FF2B5EF4-FFF2-40B4-BE49-F238E27FC236}">
                <a16:creationId xmlns:a16="http://schemas.microsoft.com/office/drawing/2014/main" id="{0CCBA0AD-E87D-1601-1406-F41394BDCF52}"/>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8</a:t>
            </a:fld>
            <a:endParaRPr kumimoji="1" lang="ja-JP" altLang="en-US" b="1">
              <a:solidFill>
                <a:schemeClr val="tx1"/>
              </a:solidFill>
            </a:endParaRPr>
          </a:p>
        </p:txBody>
      </p:sp>
    </p:spTree>
    <p:extLst>
      <p:ext uri="{BB962C8B-B14F-4D97-AF65-F5344CB8AC3E}">
        <p14:creationId xmlns:p14="http://schemas.microsoft.com/office/powerpoint/2010/main" val="610766462"/>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F42699A8-E807-383E-7370-72454DC8613F}"/>
            </a:ext>
          </a:extLst>
        </p:cNvPr>
        <p:cNvGrpSpPr/>
        <p:nvPr/>
      </p:nvGrpSpPr>
      <p:grpSpPr>
        <a:xfrm>
          <a:off x="0" y="0"/>
          <a:ext cx="0" cy="0"/>
          <a:chOff x="0" y="0"/>
          <a:chExt cx="0" cy="0"/>
        </a:xfrm>
      </p:grpSpPr>
      <p:sp>
        <p:nvSpPr>
          <p:cNvPr id="8" name="コンテンツ プレースホルダー 2">
            <a:extLst>
              <a:ext uri="{FF2B5EF4-FFF2-40B4-BE49-F238E27FC236}">
                <a16:creationId xmlns:a16="http://schemas.microsoft.com/office/drawing/2014/main" id="{002844F0-AEA7-B692-FC07-0DBE75B5B75E}"/>
              </a:ext>
            </a:extLst>
          </p:cNvPr>
          <p:cNvSpPr txBox="1">
            <a:spLocks/>
          </p:cNvSpPr>
          <p:nvPr/>
        </p:nvSpPr>
        <p:spPr>
          <a:xfrm>
            <a:off x="0" y="0"/>
            <a:ext cx="12192000" cy="694953"/>
          </a:xfrm>
          <a:prstGeom prst="rect">
            <a:avLst/>
          </a:prstGeom>
          <a:solidFill>
            <a:schemeClr val="accent2">
              <a:lumMod val="20000"/>
              <a:lumOff val="80000"/>
            </a:schemeClr>
          </a:solidFill>
          <a:ln>
            <a:noFill/>
          </a:ln>
        </p:spPr>
        <p:style>
          <a:lnRef idx="1">
            <a:schemeClr val="accent2"/>
          </a:lnRef>
          <a:fillRef idx="2">
            <a:schemeClr val="accent2"/>
          </a:fillRef>
          <a:effectRef idx="1">
            <a:schemeClr val="accent2"/>
          </a:effectRef>
          <a:fontRef idx="minor">
            <a:schemeClr val="dk1"/>
          </a:fontRef>
        </p:style>
        <p:txBody>
          <a:bodyPr vert="horz" lIns="91440" tIns="45720" rIns="91440" bIns="45720" rtlCol="0" anchor="ctr" anchorCtr="0">
            <a:normAutofit/>
          </a:bodyPr>
          <a:lstStyle>
            <a:lvl1pPr marL="0" indent="0" algn="ctr" defTabSz="914400" rtl="0" eaLnBrk="1" latinLnBrk="0" hangingPunct="1">
              <a:lnSpc>
                <a:spcPct val="90000"/>
              </a:lnSpc>
              <a:spcBef>
                <a:spcPts val="1000"/>
              </a:spcBef>
              <a:buFont typeface="Arial" panose="020B0604020202020204" pitchFamily="34" charset="0"/>
              <a:buNone/>
              <a:defRPr kumimoji="1" sz="2400" kern="1200">
                <a:solidFill>
                  <a:schemeClr val="tx1"/>
                </a:solidFill>
                <a:latin typeface="+mn-lt"/>
                <a:ea typeface="+mn-ea"/>
                <a:cs typeface="+mn-cs"/>
              </a:defRPr>
            </a:lvl1pPr>
            <a:lvl2pPr marL="457200" indent="0" algn="ctr" defTabSz="914400" rtl="0" eaLnBrk="1" latinLnBrk="0" hangingPunct="1">
              <a:lnSpc>
                <a:spcPct val="90000"/>
              </a:lnSpc>
              <a:spcBef>
                <a:spcPts val="500"/>
              </a:spcBef>
              <a:buFont typeface="Arial" panose="020B0604020202020204" pitchFamily="34" charset="0"/>
              <a:buNone/>
              <a:defRPr kumimoji="1" sz="2000" kern="1200">
                <a:solidFill>
                  <a:schemeClr val="tx1"/>
                </a:solidFill>
                <a:latin typeface="+mn-lt"/>
                <a:ea typeface="+mn-ea"/>
                <a:cs typeface="+mn-cs"/>
              </a:defRPr>
            </a:lvl2pPr>
            <a:lvl3pPr marL="914400" indent="0" algn="ctr" defTabSz="914400" rtl="0" eaLnBrk="1" latinLnBrk="0" hangingPunct="1">
              <a:lnSpc>
                <a:spcPct val="90000"/>
              </a:lnSpc>
              <a:spcBef>
                <a:spcPts val="500"/>
              </a:spcBef>
              <a:buFont typeface="Arial" panose="020B0604020202020204" pitchFamily="34" charset="0"/>
              <a:buNone/>
              <a:defRPr kumimoji="1" sz="1800" kern="1200">
                <a:solidFill>
                  <a:schemeClr val="tx1"/>
                </a:solidFill>
                <a:latin typeface="+mn-lt"/>
                <a:ea typeface="+mn-ea"/>
                <a:cs typeface="+mn-cs"/>
              </a:defRPr>
            </a:lvl3pPr>
            <a:lvl4pPr marL="1371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4pPr>
            <a:lvl5pPr marL="18288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5pPr>
            <a:lvl6pPr marL="22860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6pPr>
            <a:lvl7pPr marL="27432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7pPr>
            <a:lvl8pPr marL="32004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8pPr>
            <a:lvl9pPr marL="3657600" indent="0" algn="ctr" defTabSz="914400" rtl="0" eaLnBrk="1" latinLnBrk="0" hangingPunct="1">
              <a:lnSpc>
                <a:spcPct val="90000"/>
              </a:lnSpc>
              <a:spcBef>
                <a:spcPts val="500"/>
              </a:spcBef>
              <a:buFont typeface="Arial" panose="020B0604020202020204" pitchFamily="34" charset="0"/>
              <a:buNone/>
              <a:defRPr kumimoji="1" sz="1600" kern="1200">
                <a:solidFill>
                  <a:schemeClr val="tx1"/>
                </a:solidFill>
                <a:latin typeface="+mn-lt"/>
                <a:ea typeface="+mn-ea"/>
                <a:cs typeface="+mn-cs"/>
              </a:defRPr>
            </a:lvl9pPr>
          </a:lstStyle>
          <a:p>
            <a:pPr algn="l"/>
            <a:r>
              <a:rPr lang="ja-JP" altLang="en-US" sz="2800" b="1" dirty="0">
                <a:latin typeface="BIZ UDPゴシック" panose="020B0400000000000000" pitchFamily="50" charset="-128"/>
                <a:ea typeface="BIZ UDPゴシック" panose="020B0400000000000000" pitchFamily="50" charset="-128"/>
              </a:rPr>
              <a:t>６．補助事業の内容</a:t>
            </a:r>
            <a:endParaRPr lang="ja-JP" altLang="en-US" sz="2800" b="1" dirty="0">
              <a:solidFill>
                <a:srgbClr val="FF0000"/>
              </a:solidFill>
              <a:latin typeface="BIZ UDPゴシック" panose="020B0400000000000000" pitchFamily="50" charset="-128"/>
              <a:ea typeface="BIZ UDPゴシック" panose="020B0400000000000000" pitchFamily="50" charset="-128"/>
            </a:endParaRPr>
          </a:p>
        </p:txBody>
      </p:sp>
      <p:sp>
        <p:nvSpPr>
          <p:cNvPr id="3" name="コンテンツ プレースホルダー 2">
            <a:extLst>
              <a:ext uri="{FF2B5EF4-FFF2-40B4-BE49-F238E27FC236}">
                <a16:creationId xmlns:a16="http://schemas.microsoft.com/office/drawing/2014/main" id="{9B7C4D4A-2F0C-9B89-7B64-8009B43809F6}"/>
              </a:ext>
            </a:extLst>
          </p:cNvPr>
          <p:cNvSpPr>
            <a:spLocks noGrp="1"/>
          </p:cNvSpPr>
          <p:nvPr>
            <p:ph idx="1"/>
          </p:nvPr>
        </p:nvSpPr>
        <p:spPr>
          <a:xfrm>
            <a:off x="0" y="1178799"/>
            <a:ext cx="12192000" cy="5679201"/>
          </a:xfrm>
        </p:spPr>
        <p:txBody>
          <a:bodyPr>
            <a:normAutofit/>
          </a:bodyPr>
          <a:lstStyle/>
          <a:p>
            <a:pPr eaLnBrk="1" hangingPunct="1">
              <a:lnSpc>
                <a:spcPct val="120000"/>
              </a:lnSpc>
              <a:spcBef>
                <a:spcPct val="0"/>
              </a:spcBef>
              <a:buFontTx/>
              <a:buNone/>
              <a:defRPr/>
            </a:pPr>
            <a:r>
              <a:rPr lang="en-US" altLang="ja-JP" sz="1600" dirty="0">
                <a:latin typeface="BIZ UDPゴシック" panose="020B0400000000000000" pitchFamily="50" charset="-128"/>
                <a:ea typeface="BIZ UDPゴシック" panose="020B0400000000000000" pitchFamily="50" charset="-128"/>
              </a:rPr>
              <a:t>6-</a:t>
            </a:r>
            <a:r>
              <a:rPr lang="ja-JP" altLang="en-US" sz="1600" dirty="0">
                <a:latin typeface="BIZ UDPゴシック" panose="020B0400000000000000" pitchFamily="50" charset="-128"/>
                <a:ea typeface="BIZ UDPゴシック" panose="020B0400000000000000" pitchFamily="50" charset="-128"/>
              </a:rPr>
              <a:t>１</a:t>
            </a:r>
            <a:r>
              <a:rPr lang="en-US" altLang="ja-JP" sz="1600" dirty="0">
                <a:latin typeface="BIZ UDPゴシック" panose="020B0400000000000000" pitchFamily="50" charset="-128"/>
                <a:ea typeface="BIZ UDPゴシック" panose="020B0400000000000000" pitchFamily="50" charset="-128"/>
              </a:rPr>
              <a:t> </a:t>
            </a:r>
            <a:r>
              <a:rPr lang="ja-JP" altLang="en-US" sz="1600" dirty="0">
                <a:latin typeface="BIZ UDPゴシック" panose="020B0400000000000000" pitchFamily="50" charset="-128"/>
                <a:ea typeface="BIZ UDPゴシック" panose="020B0400000000000000" pitchFamily="50" charset="-128"/>
              </a:rPr>
              <a:t>補助事業における事業目的、実施内容、達成目標</a:t>
            </a:r>
            <a:endParaRPr lang="en-US" altLang="ja-JP" sz="1600" dirty="0">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u="sng" dirty="0">
                <a:solidFill>
                  <a:srgbClr val="FF0000"/>
                </a:solidFill>
                <a:latin typeface="BIZ UDPゴシック" panose="020B0400000000000000" pitchFamily="50" charset="-128"/>
                <a:ea typeface="BIZ UDPゴシック" panose="020B0400000000000000" pitchFamily="50" charset="-128"/>
              </a:rPr>
              <a:t>補助事業（補助金の対象となる事業）を実施することで、どのように環境保全に資するのか明確になるように具体的に記載してください。</a:t>
            </a:r>
            <a:endParaRPr lang="en-US" altLang="ja-JP" sz="1600" dirty="0">
              <a:solidFill>
                <a:srgbClr val="0070C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r>
              <a:rPr lang="ja-JP" altLang="en-US" sz="1600" dirty="0">
                <a:solidFill>
                  <a:srgbClr val="FF0000"/>
                </a:solidFill>
                <a:latin typeface="BIZ UDPゴシック" panose="020B0400000000000000" pitchFamily="50" charset="-128"/>
                <a:ea typeface="BIZ UDPゴシック" panose="020B0400000000000000" pitchFamily="50" charset="-128"/>
              </a:rPr>
              <a:t>実施年度の数にあわせて、下記の記入表を複製してください。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20000"/>
              </a:lnSpc>
              <a:spcBef>
                <a:spcPct val="0"/>
              </a:spcBef>
              <a:buNone/>
              <a:defRPr/>
            </a:pPr>
            <a:endParaRPr lang="en-US" altLang="ja-JP" sz="1600" dirty="0">
              <a:solidFill>
                <a:srgbClr val="0070C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eaLnBrk="1" hangingPunct="1">
              <a:lnSpc>
                <a:spcPct val="120000"/>
              </a:lnSpc>
              <a:spcBef>
                <a:spcPct val="0"/>
              </a:spcBef>
              <a:buFontTx/>
              <a:buNone/>
              <a:defRPr/>
            </a:pPr>
            <a:endParaRPr lang="en-US" altLang="ja-JP" sz="1600" dirty="0">
              <a:solidFill>
                <a:srgbClr val="FF0000"/>
              </a:solidFill>
              <a:latin typeface="BIZ UDPゴシック" panose="020B0400000000000000" pitchFamily="50" charset="-128"/>
              <a:ea typeface="BIZ UDPゴシック" panose="020B0400000000000000" pitchFamily="50" charset="-128"/>
            </a:endParaRPr>
          </a:p>
        </p:txBody>
      </p:sp>
      <p:sp>
        <p:nvSpPr>
          <p:cNvPr id="14" name="コンテンツ プレースホルダー 2">
            <a:extLst>
              <a:ext uri="{FF2B5EF4-FFF2-40B4-BE49-F238E27FC236}">
                <a16:creationId xmlns:a16="http://schemas.microsoft.com/office/drawing/2014/main" id="{593CFB30-6D75-EE2E-0C7A-F74E0AD14495}"/>
              </a:ext>
            </a:extLst>
          </p:cNvPr>
          <p:cNvSpPr txBox="1">
            <a:spLocks/>
          </p:cNvSpPr>
          <p:nvPr/>
        </p:nvSpPr>
        <p:spPr>
          <a:xfrm>
            <a:off x="0" y="691436"/>
            <a:ext cx="12192000" cy="595515"/>
          </a:xfrm>
          <a:prstGeom prst="rect">
            <a:avLst/>
          </a:prstGeom>
        </p:spPr>
        <p:txBody>
          <a:bodyPr vert="horz" lIns="91440" tIns="45720" rIns="91440" bIns="45720" rtlCol="0">
            <a:noAutofit/>
          </a:bodyPr>
          <a:lstStyle>
            <a:lvl1pPr marL="228600" indent="-228600" algn="l" defTabSz="914400" rtl="0" eaLnBrk="1" latinLnBrk="0" hangingPunct="1">
              <a:lnSpc>
                <a:spcPct val="90000"/>
              </a:lnSpc>
              <a:spcBef>
                <a:spcPts val="1000"/>
              </a:spcBef>
              <a:buFont typeface="Arial" panose="020B0604020202020204" pitchFamily="34" charset="0"/>
              <a:buChar char="•"/>
              <a:defRPr kumimoji="1"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kumimoji="1" sz="1800" kern="1200">
                <a:solidFill>
                  <a:schemeClr val="tx1"/>
                </a:solidFill>
                <a:latin typeface="+mn-lt"/>
                <a:ea typeface="+mn-ea"/>
                <a:cs typeface="+mn-cs"/>
              </a:defRPr>
            </a:lvl9pPr>
          </a:lstStyle>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「６．補助事業の内容」のスライド枚数は</a:t>
            </a:r>
            <a:r>
              <a:rPr lang="en-US" altLang="ja-JP" sz="1600" dirty="0">
                <a:solidFill>
                  <a:srgbClr val="FF0000"/>
                </a:solidFill>
                <a:latin typeface="BIZ UDPゴシック" panose="020B0400000000000000" pitchFamily="50" charset="-128"/>
                <a:ea typeface="BIZ UDPゴシック" panose="020B0400000000000000" pitchFamily="50" charset="-128"/>
              </a:rPr>
              <a:t>10</a:t>
            </a:r>
            <a:r>
              <a:rPr lang="ja-JP" altLang="en-US" sz="1600" dirty="0">
                <a:solidFill>
                  <a:srgbClr val="FF0000"/>
                </a:solidFill>
                <a:latin typeface="BIZ UDPゴシック" panose="020B0400000000000000" pitchFamily="50" charset="-128"/>
                <a:ea typeface="BIZ UDPゴシック" panose="020B0400000000000000" pitchFamily="50" charset="-128"/>
              </a:rPr>
              <a:t>枚以内としてください。記載文字数にあわせて、スライド枚数を追加してください。</a:t>
            </a:r>
            <a:endParaRPr lang="en-US" altLang="ja-JP" sz="1600" dirty="0">
              <a:solidFill>
                <a:srgbClr val="FF0000"/>
              </a:solidFill>
              <a:latin typeface="BIZ UDPゴシック" panose="020B0400000000000000" pitchFamily="50" charset="-128"/>
              <a:ea typeface="BIZ UDPゴシック" panose="020B0400000000000000" pitchFamily="50" charset="-128"/>
            </a:endParaRPr>
          </a:p>
          <a:p>
            <a:pPr>
              <a:lnSpc>
                <a:spcPct val="100000"/>
              </a:lnSpc>
              <a:spcBef>
                <a:spcPct val="0"/>
              </a:spcBef>
              <a:buFont typeface="Wingdings" panose="05000000000000000000" pitchFamily="2" charset="2"/>
              <a:buChar char="Ø"/>
              <a:defRPr/>
            </a:pPr>
            <a:r>
              <a:rPr lang="ja-JP" altLang="en-US" sz="1600" dirty="0">
                <a:solidFill>
                  <a:srgbClr val="FF0000"/>
                </a:solidFill>
                <a:latin typeface="BIZ UDPゴシック" panose="020B0400000000000000" pitchFamily="50" charset="-128"/>
                <a:ea typeface="BIZ UDPゴシック" panose="020B0400000000000000" pitchFamily="50" charset="-128"/>
              </a:rPr>
              <a:t>「補助事業」については、今回の補助事業（補助金の対象となる事業）で実施する内容のみを記載してください。</a:t>
            </a:r>
            <a:endParaRPr lang="ja-JP" altLang="en-US" sz="1600" dirty="0">
              <a:latin typeface="BIZ UDPゴシック" panose="020B0400000000000000" pitchFamily="50" charset="-128"/>
              <a:ea typeface="BIZ UDPゴシック" panose="020B0400000000000000" pitchFamily="50" charset="-128"/>
            </a:endParaRPr>
          </a:p>
        </p:txBody>
      </p:sp>
      <p:graphicFrame>
        <p:nvGraphicFramePr>
          <p:cNvPr id="4" name="表 3">
            <a:extLst>
              <a:ext uri="{FF2B5EF4-FFF2-40B4-BE49-F238E27FC236}">
                <a16:creationId xmlns:a16="http://schemas.microsoft.com/office/drawing/2014/main" id="{D10C13E3-DC76-2F5C-1D95-3206B407F81C}"/>
              </a:ext>
            </a:extLst>
          </p:cNvPr>
          <p:cNvGraphicFramePr>
            <a:graphicFrameLocks noGrp="1"/>
          </p:cNvGraphicFramePr>
          <p:nvPr>
            <p:extLst>
              <p:ext uri="{D42A27DB-BD31-4B8C-83A1-F6EECF244321}">
                <p14:modId xmlns:p14="http://schemas.microsoft.com/office/powerpoint/2010/main" val="4157612662"/>
              </p:ext>
            </p:extLst>
          </p:nvPr>
        </p:nvGraphicFramePr>
        <p:xfrm>
          <a:off x="167145" y="2423159"/>
          <a:ext cx="11621729" cy="1761048"/>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241383">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2026</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383101">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～するため。</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753463">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～を実施する。</a:t>
                      </a: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383101">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rPr>
                        <a:t>〇〇〇を、〇〇〇の測定条件において、〇〇〇の数値を達成する。</a:t>
                      </a: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graphicFrame>
        <p:nvGraphicFramePr>
          <p:cNvPr id="5" name="表 4">
            <a:extLst>
              <a:ext uri="{FF2B5EF4-FFF2-40B4-BE49-F238E27FC236}">
                <a16:creationId xmlns:a16="http://schemas.microsoft.com/office/drawing/2014/main" id="{89958AF4-2E5F-E3C1-9FA8-F6852DDAB35B}"/>
              </a:ext>
            </a:extLst>
          </p:cNvPr>
          <p:cNvGraphicFramePr>
            <a:graphicFrameLocks noGrp="1"/>
          </p:cNvGraphicFramePr>
          <p:nvPr/>
        </p:nvGraphicFramePr>
        <p:xfrm>
          <a:off x="167144" y="4637183"/>
          <a:ext cx="11621729" cy="883920"/>
        </p:xfrm>
        <a:graphic>
          <a:graphicData uri="http://schemas.openxmlformats.org/drawingml/2006/table">
            <a:tbl>
              <a:tblPr/>
              <a:tblGrid>
                <a:gridCol w="2025446">
                  <a:extLst>
                    <a:ext uri="{9D8B030D-6E8A-4147-A177-3AD203B41FA5}">
                      <a16:colId xmlns:a16="http://schemas.microsoft.com/office/drawing/2014/main" val="3921351183"/>
                    </a:ext>
                  </a:extLst>
                </a:gridCol>
                <a:gridCol w="9596283">
                  <a:extLst>
                    <a:ext uri="{9D8B030D-6E8A-4147-A177-3AD203B41FA5}">
                      <a16:colId xmlns:a16="http://schemas.microsoft.com/office/drawing/2014/main" val="1335147573"/>
                    </a:ext>
                  </a:extLst>
                </a:gridCol>
              </a:tblGrid>
              <a:tr h="148879">
                <a:tc>
                  <a:txBody>
                    <a:bodyPr/>
                    <a:lstStyle/>
                    <a:p>
                      <a:pPr algn="l" fontAlgn="ctr">
                        <a:buNone/>
                      </a:pPr>
                      <a:r>
                        <a:rPr lang="ja-JP" altLang="en-US" sz="1100" b="0" i="0" u="none" strike="noStrike" dirty="0">
                          <a:solidFill>
                            <a:srgbClr val="000000"/>
                          </a:solidFill>
                          <a:effectLst/>
                          <a:latin typeface="BIZ UDPゴシック" panose="020B0400000000000000" pitchFamily="50" charset="-128"/>
                          <a:ea typeface="BIZ UDPゴシック" panose="020B0400000000000000" pitchFamily="50" charset="-128"/>
                        </a:rPr>
                        <a:t>　</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r>
                        <a:rPr lang="en-US" altLang="ja-JP" sz="1400" b="1" i="0" u="none" strike="noStrike" dirty="0">
                          <a:solidFill>
                            <a:srgbClr val="000000"/>
                          </a:solidFill>
                          <a:effectLst/>
                          <a:latin typeface="BIZ UDPゴシック" panose="020B0400000000000000" pitchFamily="50" charset="-128"/>
                          <a:ea typeface="BIZ UDPゴシック" panose="020B0400000000000000" pitchFamily="50" charset="-128"/>
                        </a:rPr>
                        <a:t>2027</a:t>
                      </a: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年度</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538656478"/>
                  </a:ext>
                </a:extLst>
              </a:tr>
              <a:tr h="148879">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目的</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904209550"/>
                  </a:ext>
                </a:extLst>
              </a:tr>
              <a:tr h="148879">
                <a:tc>
                  <a:txBody>
                    <a:bodyPr/>
                    <a:lstStyle/>
                    <a:p>
                      <a:pPr algn="l" fontAlgn="ctr">
                        <a:buNone/>
                      </a:pPr>
                      <a:r>
                        <a:rPr lang="ja-JP" altLang="en-US" sz="1400" b="1" i="0" u="none" strike="noStrike">
                          <a:solidFill>
                            <a:srgbClr val="000000"/>
                          </a:solidFill>
                          <a:effectLst/>
                          <a:latin typeface="BIZ UDPゴシック" panose="020B0400000000000000" pitchFamily="50" charset="-128"/>
                          <a:ea typeface="BIZ UDPゴシック" panose="020B0400000000000000" pitchFamily="50" charset="-128"/>
                        </a:rPr>
                        <a:t>実施内容</a:t>
                      </a: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marL="0" marR="0" lvl="0" indent="0" algn="l" defTabSz="914400" rtl="0" eaLnBrk="1" fontAlgn="ctr" latinLnBrk="0" hangingPunct="1">
                        <a:lnSpc>
                          <a:spcPct val="100000"/>
                        </a:lnSpc>
                        <a:spcBef>
                          <a:spcPts val="0"/>
                        </a:spcBef>
                        <a:spcAft>
                          <a:spcPts val="0"/>
                        </a:spcAft>
                        <a:buClrTx/>
                        <a:buSzTx/>
                        <a:buFontTx/>
                        <a:buNone/>
                        <a:tabLst/>
                        <a:defRPr/>
                      </a:pPr>
                      <a:endParaRPr lang="ja-JP" altLang="en-US" sz="1200" b="0"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3099625337"/>
                  </a:ext>
                </a:extLst>
              </a:tr>
              <a:tr h="148879">
                <a:tc>
                  <a:txBody>
                    <a:bodyPr/>
                    <a:lstStyle/>
                    <a:p>
                      <a:pPr algn="l" fontAlgn="ctr">
                        <a:buNone/>
                      </a:pPr>
                      <a:r>
                        <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rPr>
                        <a:t>達成目標</a:t>
                      </a:r>
                      <a:r>
                        <a:rPr lang="ja-JP" altLang="en-US" sz="1050" b="1" i="0" u="none" strike="noStrike" dirty="0">
                          <a:solidFill>
                            <a:srgbClr val="000000"/>
                          </a:solidFill>
                          <a:effectLst/>
                          <a:latin typeface="BIZ UDPゴシック" panose="020B0400000000000000" pitchFamily="50" charset="-128"/>
                          <a:ea typeface="BIZ UDPゴシック" panose="020B0400000000000000" pitchFamily="50" charset="-128"/>
                        </a:rPr>
                        <a:t>（定量的な目標）</a:t>
                      </a:r>
                      <a:endParaRPr lang="ja-JP" altLang="en-US" sz="1400" b="1" i="0" u="none" strike="noStrike" dirty="0">
                        <a:solidFill>
                          <a:srgbClr val="000000"/>
                        </a:solidFill>
                        <a:effectLst/>
                        <a:latin typeface="BIZ UDPゴシック" panose="020B0400000000000000" pitchFamily="50" charset="-128"/>
                        <a:ea typeface="BIZ UDPゴシック" panose="020B0400000000000000" pitchFamily="50" charset="-128"/>
                      </a:endParaRPr>
                    </a:p>
                  </a:txBody>
                  <a:tcPr marL="7620" marR="7620" marT="7620" marB="0" anchor="ctr">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tc>
                  <a:txBody>
                    <a:bodyPr/>
                    <a:lstStyle/>
                    <a:p>
                      <a:pPr algn="l" fontAlgn="ctr">
                        <a:buNone/>
                      </a:pPr>
                      <a:endParaRPr lang="ja-JP" altLang="en-US" sz="1200" b="0" i="0" u="none" strike="noStrike" dirty="0">
                        <a:solidFill>
                          <a:srgbClr val="0070C0"/>
                        </a:solidFill>
                        <a:effectLst/>
                        <a:latin typeface="BIZ UDPゴシック" panose="020B0400000000000000" pitchFamily="50" charset="-128"/>
                        <a:ea typeface="BIZ UDPゴシック" panose="020B0400000000000000" pitchFamily="50" charset="-128"/>
                      </a:endParaRPr>
                    </a:p>
                  </a:txBody>
                  <a:tcPr marL="7620" marR="7620" marT="7620" marB="0">
                    <a:lnL w="6350" cap="flat" cmpd="sng" algn="ctr">
                      <a:solidFill>
                        <a:srgbClr val="000000"/>
                      </a:solidFill>
                      <a:prstDash val="solid"/>
                      <a:round/>
                      <a:headEnd type="none" w="med" len="med"/>
                      <a:tailEnd type="none" w="med" len="med"/>
                    </a:lnL>
                    <a:lnR w="6350" cap="flat" cmpd="sng" algn="ctr">
                      <a:solidFill>
                        <a:srgbClr val="000000"/>
                      </a:solidFill>
                      <a:prstDash val="solid"/>
                      <a:round/>
                      <a:headEnd type="none" w="med" len="med"/>
                      <a:tailEnd type="none" w="med" len="med"/>
                    </a:lnR>
                    <a:lnT w="6350" cap="flat" cmpd="sng" algn="ctr">
                      <a:solidFill>
                        <a:srgbClr val="000000"/>
                      </a:solidFill>
                      <a:prstDash val="solid"/>
                      <a:round/>
                      <a:headEnd type="none" w="med" len="med"/>
                      <a:tailEnd type="none" w="med" len="med"/>
                    </a:lnT>
                    <a:lnB w="6350" cap="flat" cmpd="sng" algn="ctr">
                      <a:solidFill>
                        <a:srgbClr val="000000"/>
                      </a:solidFill>
                      <a:prstDash val="solid"/>
                      <a:round/>
                      <a:headEnd type="none" w="med" len="med"/>
                      <a:tailEnd type="none" w="med" len="med"/>
                    </a:lnB>
                    <a:noFill/>
                  </a:tcPr>
                </a:tc>
                <a:extLst>
                  <a:ext uri="{0D108BD9-81ED-4DB2-BD59-A6C34878D82A}">
                    <a16:rowId xmlns:a16="http://schemas.microsoft.com/office/drawing/2014/main" val="594495690"/>
                  </a:ext>
                </a:extLst>
              </a:tr>
            </a:tbl>
          </a:graphicData>
        </a:graphic>
      </p:graphicFrame>
      <p:sp>
        <p:nvSpPr>
          <p:cNvPr id="2" name="スライド番号プレースホルダー 2">
            <a:extLst>
              <a:ext uri="{FF2B5EF4-FFF2-40B4-BE49-F238E27FC236}">
                <a16:creationId xmlns:a16="http://schemas.microsoft.com/office/drawing/2014/main" id="{E0578FFC-73D6-0030-4B35-B733F25738AC}"/>
              </a:ext>
            </a:extLst>
          </p:cNvPr>
          <p:cNvSpPr>
            <a:spLocks noGrp="1"/>
          </p:cNvSpPr>
          <p:nvPr>
            <p:ph type="sldNum" sz="quarter" idx="12"/>
          </p:nvPr>
        </p:nvSpPr>
        <p:spPr>
          <a:xfrm>
            <a:off x="9448800" y="6492875"/>
            <a:ext cx="2743200" cy="365125"/>
          </a:xfrm>
        </p:spPr>
        <p:txBody>
          <a:bodyPr/>
          <a:lstStyle/>
          <a:p>
            <a:fld id="{B7231795-5627-433A-931A-11AEC26DBDF0}" type="slidenum">
              <a:rPr kumimoji="1" lang="ja-JP" altLang="en-US" b="1" smtClean="0">
                <a:solidFill>
                  <a:schemeClr val="tx1"/>
                </a:solidFill>
              </a:rPr>
              <a:t>9</a:t>
            </a:fld>
            <a:endParaRPr kumimoji="1" lang="ja-JP" altLang="en-US" b="1">
              <a:solidFill>
                <a:schemeClr val="tx1"/>
              </a:solidFill>
            </a:endParaRPr>
          </a:p>
        </p:txBody>
      </p:sp>
    </p:spTree>
    <p:extLst>
      <p:ext uri="{BB962C8B-B14F-4D97-AF65-F5344CB8AC3E}">
        <p14:creationId xmlns:p14="http://schemas.microsoft.com/office/powerpoint/2010/main" val="84937860"/>
      </p:ext>
    </p:extLst>
  </p:cSld>
  <p:clrMapOvr>
    <a:masterClrMapping/>
  </p:clrMapOvr>
</p:sld>
</file>

<file path=ppt/theme/theme1.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テーマ">
  <a:themeElements>
    <a:clrScheme name="Office">
      <a:dk1>
        <a:sysClr val="windowText" lastClr="000000"/>
      </a:dk1>
      <a:lt1>
        <a:sysClr val="window" lastClr="FFFFFF"/>
      </a:lt1>
      <a:dk2>
        <a:srgbClr val="0E2841"/>
      </a:dk2>
      <a:lt2>
        <a:srgbClr val="E8E8E8"/>
      </a:lt2>
      <a:accent1>
        <a:srgbClr val="156082"/>
      </a:accent1>
      <a:accent2>
        <a:srgbClr val="E97132"/>
      </a:accent2>
      <a:accent3>
        <a:srgbClr val="196B24"/>
      </a:accent3>
      <a:accent4>
        <a:srgbClr val="0F9ED5"/>
      </a:accent4>
      <a:accent5>
        <a:srgbClr val="A02B93"/>
      </a:accent5>
      <a:accent6>
        <a:srgbClr val="4EA72E"/>
      </a:accent6>
      <a:hlink>
        <a:srgbClr val="467886"/>
      </a:hlink>
      <a:folHlink>
        <a:srgbClr val="96607D"/>
      </a:folHlink>
    </a:clrScheme>
    <a:fontScheme name="Office">
      <a:majorFont>
        <a:latin typeface="游ゴシック Light"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游ゴシック"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otalTime>0</TotalTime>
  <Words>4283</Words>
  <Application>Microsoft Office PowerPoint</Application>
  <PresentationFormat>ワイド画面</PresentationFormat>
  <Paragraphs>700</Paragraphs>
  <Slides>17</Slides>
  <Notes>1</Notes>
  <HiddenSlides>0</HiddenSlides>
  <MMClips>0</MMClips>
  <ScaleCrop>false</ScaleCrop>
  <HeadingPairs>
    <vt:vector size="6" baseType="variant">
      <vt:variant>
        <vt:lpstr>使用されているフォント</vt:lpstr>
      </vt:variant>
      <vt:variant>
        <vt:i4>5</vt:i4>
      </vt:variant>
      <vt:variant>
        <vt:lpstr>テーマ</vt:lpstr>
      </vt:variant>
      <vt:variant>
        <vt:i4>1</vt:i4>
      </vt:variant>
      <vt:variant>
        <vt:lpstr>スライド タイトル</vt:lpstr>
      </vt:variant>
      <vt:variant>
        <vt:i4>17</vt:i4>
      </vt:variant>
    </vt:vector>
  </HeadingPairs>
  <TitlesOfParts>
    <vt:vector size="23" baseType="lpstr">
      <vt:lpstr>BIZ UDPゴシック</vt:lpstr>
      <vt:lpstr>游ゴシック</vt:lpstr>
      <vt:lpstr>游ゴシック Light</vt:lpstr>
      <vt:lpstr>Arial</vt:lpstr>
      <vt:lpstr>Wingdings</vt:lpstr>
      <vt:lpstr>Office テーマ</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lpstr>PowerPoint プレゼンテーション</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
  <cp:lastModifiedBy/>
  <cp:revision>1</cp:revision>
  <dcterms:created xsi:type="dcterms:W3CDTF">2026-05-01T09:48:15Z</dcterms:created>
  <dcterms:modified xsi:type="dcterms:W3CDTF">2026-05-08T08:21:47Z</dcterms:modified>
</cp:coreProperties>
</file>