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9"/>
  </p:notesMasterIdLst>
  <p:sldIdLst>
    <p:sldId id="257" r:id="rId2"/>
    <p:sldId id="256" r:id="rId3"/>
    <p:sldId id="262" r:id="rId4"/>
    <p:sldId id="289" r:id="rId5"/>
    <p:sldId id="290" r:id="rId6"/>
    <p:sldId id="291" r:id="rId7"/>
    <p:sldId id="284" r:id="rId8"/>
    <p:sldId id="292" r:id="rId9"/>
    <p:sldId id="267" r:id="rId10"/>
    <p:sldId id="293" r:id="rId11"/>
    <p:sldId id="294" r:id="rId12"/>
    <p:sldId id="295" r:id="rId13"/>
    <p:sldId id="261" r:id="rId14"/>
    <p:sldId id="277" r:id="rId15"/>
    <p:sldId id="269" r:id="rId16"/>
    <p:sldId id="278" r:id="rId17"/>
    <p:sldId id="281"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4424" autoAdjust="0"/>
  </p:normalViewPr>
  <p:slideViewPr>
    <p:cSldViewPr snapToGrid="0">
      <p:cViewPr varScale="1">
        <p:scale>
          <a:sx n="100" d="100"/>
          <a:sy n="100" d="100"/>
        </p:scale>
        <p:origin x="7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174DB-8B74-4EE1-9AF9-986DCA5CF8D5}" type="datetimeFigureOut">
              <a:rPr kumimoji="1" lang="ja-JP" altLang="en-US" smtClean="0"/>
              <a:t>2026/5/8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BCC8D4-951E-4993-AFDA-E965382B2CC9}" type="slidenum">
              <a:rPr kumimoji="1" lang="ja-JP" altLang="en-US" smtClean="0"/>
              <a:t>‹#›</a:t>
            </a:fld>
            <a:endParaRPr kumimoji="1" lang="ja-JP" altLang="en-US"/>
          </a:p>
        </p:txBody>
      </p:sp>
    </p:spTree>
    <p:extLst>
      <p:ext uri="{BB962C8B-B14F-4D97-AF65-F5344CB8AC3E}">
        <p14:creationId xmlns:p14="http://schemas.microsoft.com/office/powerpoint/2010/main" val="41960090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7C986-C205-CD5B-0539-46B77778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BD5535-20EF-C3E1-BD67-0D2636D5D5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C2D9F8-39D2-1FE7-AB47-B13A3B48C28D}"/>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28344480-FE53-F9C7-DE5A-3A8DA6427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A5A025-6803-294C-12A5-ABA925691D01}"/>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60704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EFD35A-7572-4F03-865D-44FA621907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088F6-EEA8-E694-C2D5-2DEE9EED578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6DD8DE-7E4C-BB27-8BC3-8B1AEC85FF16}"/>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2B9FC50F-CBA3-B5C6-FAC0-1282057D083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08D594-F2E3-5848-418C-44DFFDF2834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66307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1B74F1-2104-8E61-CC2A-6AEE984EEC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84E093-B430-3AD3-E54F-129DFB3D0AC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B012EF-9CD4-CD92-4AEB-211F07959933}"/>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C5BD79B3-6411-6394-38D5-F40EA3D3FC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AAB4CC-5C27-B6BD-D906-4858181207C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9002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C6B6F-1586-A5DF-28FB-9F563AA01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51DDCE-A317-6670-DB22-07ABEFB915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DF99B23-06C1-DEFC-8F01-78299D006347}"/>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933D288F-DBC2-84C4-C346-62B5738718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B8180E-AF0E-B70D-5CBD-5C2DDA7243FC}"/>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78770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649D69-14A8-7EB8-245F-1C6C8071521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BB0A07-A347-4D7B-908E-4B0050CC4E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A87B77C-3D77-1318-3C7B-633E7BFE939E}"/>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4E762C5A-C6A1-9E67-2A71-805A482015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0A4BB7-52C5-48E4-3BE5-FAC455A0B60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2279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83A546-044B-3B2D-619F-745A1DC236C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29837A-C64E-7D71-D271-EDC09BD9E13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841481D-AABB-BA98-092B-596C51574A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3D38EB3-7DBD-AA8B-EF5A-9CCE9FC9997B}"/>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6539DABD-E3AA-0E7B-7629-1347A17A2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A242DC-78E6-27E3-C451-C6224747E1D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90909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FDCA35-8339-FF83-573A-93A8BA4ACF6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EC24DA-7E7A-D06A-0795-9DC354BDD1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B9307B-6A32-42FD-DA30-6AAEA7066E7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4B97A26-DE22-B8C0-34E0-D4C35C4F9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FA7A6E-8461-D4F9-3A33-5F9DF93D877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10E4E40-B1F2-BD3C-C346-569651CC68D8}"/>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8" name="フッター プレースホルダー 7">
            <a:extLst>
              <a:ext uri="{FF2B5EF4-FFF2-40B4-BE49-F238E27FC236}">
                <a16:creationId xmlns:a16="http://schemas.microsoft.com/office/drawing/2014/main" id="{2210E882-5C91-AF6F-70B6-CC1C1104D58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DBF6BB8-7278-A718-F169-F50B9D17E82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24069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50BD1-C676-4999-4863-1A129AD2AF8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7C7B057-6D12-7944-5BA0-E735C0D14112}"/>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4" name="フッター プレースホルダー 3">
            <a:extLst>
              <a:ext uri="{FF2B5EF4-FFF2-40B4-BE49-F238E27FC236}">
                <a16:creationId xmlns:a16="http://schemas.microsoft.com/office/drawing/2014/main" id="{2641BF27-5B01-5EC8-37ED-3C46383AFB1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2EBF892-72B1-B992-9EC5-1B5793F6583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992323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8D2D1A8-25AD-632A-D391-A454A2F791CA}"/>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3" name="フッター プレースホルダー 2">
            <a:extLst>
              <a:ext uri="{FF2B5EF4-FFF2-40B4-BE49-F238E27FC236}">
                <a16:creationId xmlns:a16="http://schemas.microsoft.com/office/drawing/2014/main" id="{E8310E64-1D7C-666D-2F24-E899991F4EC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CFC981-A69D-A092-7887-26F8C86A8824}"/>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8434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93EA9D-FA0E-41FA-0836-7C5BCDC410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92DB51-D274-E58C-626D-85692B68E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1EC93-F40C-DC18-B488-481B604DF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6E4362-F183-F3D0-3801-2F428B3201AF}"/>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44A9DD5D-F96A-B321-BF29-0687A9E3FF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452911-EB52-79A0-CDE4-3EF0141645FD}"/>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19354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C4B952-A6CE-71E3-62BA-F77A15FF411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9B86704-D6B6-39F2-71F2-3703F6C41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FECD816-580E-2118-427D-0B280D2EC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71061E-B5AD-F551-2C3B-62D9B1D4C18F}"/>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C7A6645B-240B-D06B-57F6-997F2BD6318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74C54B-4C5C-9EE6-C0FB-528D4DB286D3}"/>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50138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289917-84E2-3862-E2AE-CAED002DE7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704A9B-B14B-30A1-0EC9-66CB08037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BC8DED-67E2-7F5F-C24C-AE04CB8EE4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7A0D7906-AE17-667B-C5B1-1471FDFE0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671D788-D15D-2A3D-7FFB-2D7716D49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10153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A0ED342-8FF1-107E-07B0-C4A672ECD21A}"/>
              </a:ext>
            </a:extLst>
          </p:cNvPr>
          <p:cNvGrpSpPr/>
          <p:nvPr/>
        </p:nvGrpSpPr>
        <p:grpSpPr>
          <a:xfrm>
            <a:off x="255639" y="1089653"/>
            <a:ext cx="11690555" cy="669585"/>
            <a:chOff x="81000" y="875855"/>
            <a:chExt cx="7030316" cy="257142"/>
          </a:xfrm>
        </p:grpSpPr>
        <p:sp>
          <p:nvSpPr>
            <p:cNvPr id="6" name="正方形/長方形 5">
              <a:extLst>
                <a:ext uri="{FF2B5EF4-FFF2-40B4-BE49-F238E27FC236}">
                  <a16:creationId xmlns:a16="http://schemas.microsoft.com/office/drawing/2014/main" id="{B30B6318-7117-62CE-8D8E-0BBF3D7363F5}"/>
                </a:ext>
              </a:extLst>
            </p:cNvPr>
            <p:cNvSpPr/>
            <p:nvPr/>
          </p:nvSpPr>
          <p:spPr>
            <a:xfrm>
              <a:off x="1553286" y="875855"/>
              <a:ext cx="5558030" cy="25714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環境保全研究費補助金</a:t>
              </a:r>
            </a:p>
            <a:p>
              <a:r>
                <a:rPr kumimoji="1" lang="ja-JP" altLang="en-US" sz="1600" dirty="0">
                  <a:solidFill>
                    <a:schemeClr val="tx1"/>
                  </a:solidFill>
                  <a:latin typeface="BIZ UDPゴシック" panose="020B0400000000000000" pitchFamily="50" charset="-128"/>
                  <a:ea typeface="BIZ UDPゴシック" panose="020B0400000000000000" pitchFamily="50" charset="-128"/>
                </a:rPr>
                <a:t>（イノベーション創出のための環境スタートアップ研究開発支援事業）</a:t>
              </a:r>
            </a:p>
          </p:txBody>
        </p:sp>
        <p:sp>
          <p:nvSpPr>
            <p:cNvPr id="7" name="正方形/長方形 6">
              <a:extLst>
                <a:ext uri="{FF2B5EF4-FFF2-40B4-BE49-F238E27FC236}">
                  <a16:creationId xmlns:a16="http://schemas.microsoft.com/office/drawing/2014/main" id="{7186C8D7-83CC-2D21-DE2E-430184B829D7}"/>
                </a:ext>
              </a:extLst>
            </p:cNvPr>
            <p:cNvSpPr/>
            <p:nvPr/>
          </p:nvSpPr>
          <p:spPr>
            <a:xfrm>
              <a:off x="81000" y="875856"/>
              <a:ext cx="1472286" cy="257141"/>
            </a:xfrm>
            <a:prstGeom prst="rect">
              <a:avLst/>
            </a:prstGeom>
            <a:solidFill>
              <a:schemeClr val="accent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lang="ja-JP" altLang="en-US" dirty="0">
                  <a:solidFill>
                    <a:schemeClr val="tx1"/>
                  </a:solidFill>
                  <a:latin typeface="BIZ UDPゴシック" panose="020B0400000000000000" pitchFamily="50" charset="-128"/>
                  <a:ea typeface="BIZ UDPゴシック" panose="020B0400000000000000" pitchFamily="50" charset="-128"/>
                </a:rPr>
                <a:t>間接</a:t>
              </a:r>
              <a:r>
                <a:rPr kumimoji="1" lang="ja-JP" altLang="en-US" dirty="0">
                  <a:solidFill>
                    <a:schemeClr val="tx1"/>
                  </a:solidFill>
                  <a:latin typeface="BIZ UDPゴシック" panose="020B0400000000000000" pitchFamily="50" charset="-128"/>
                  <a:ea typeface="BIZ UDPゴシック" panose="020B0400000000000000" pitchFamily="50" charset="-128"/>
                </a:rPr>
                <a:t>補助事業名</a:t>
              </a:r>
            </a:p>
          </p:txBody>
        </p:sp>
      </p:grpSp>
      <p:sp>
        <p:nvSpPr>
          <p:cNvPr id="2" name="テキスト ボックス 1">
            <a:extLst>
              <a:ext uri="{FF2B5EF4-FFF2-40B4-BE49-F238E27FC236}">
                <a16:creationId xmlns:a16="http://schemas.microsoft.com/office/drawing/2014/main" id="{B17D165F-3905-42D2-9621-F80F91211102}"/>
              </a:ext>
            </a:extLst>
          </p:cNvPr>
          <p:cNvSpPr txBox="1"/>
          <p:nvPr/>
        </p:nvSpPr>
        <p:spPr>
          <a:xfrm>
            <a:off x="393264" y="286030"/>
            <a:ext cx="1980029" cy="523220"/>
          </a:xfrm>
          <a:prstGeom prst="rect">
            <a:avLst/>
          </a:prstGeom>
          <a:noFill/>
        </p:spPr>
        <p:txBody>
          <a:bodyPr wrap="none" rtlCol="0">
            <a:spAutoFit/>
          </a:bodyPr>
          <a:lstStyle/>
          <a:p>
            <a:r>
              <a:rPr kumimoji="1" lang="ja-JP" altLang="en-US" sz="2800" b="1" dirty="0">
                <a:latin typeface="BIZ UDPゴシック" panose="020B0400000000000000" pitchFamily="50" charset="-128"/>
                <a:ea typeface="BIZ UDPゴシック" panose="020B0400000000000000" pitchFamily="50" charset="-128"/>
              </a:rPr>
              <a:t>事業提案書</a:t>
            </a:r>
          </a:p>
        </p:txBody>
      </p:sp>
      <p:graphicFrame>
        <p:nvGraphicFramePr>
          <p:cNvPr id="16" name="表 15">
            <a:extLst>
              <a:ext uri="{FF2B5EF4-FFF2-40B4-BE49-F238E27FC236}">
                <a16:creationId xmlns:a16="http://schemas.microsoft.com/office/drawing/2014/main" id="{9A45DD12-988F-1567-7902-14F45178D3F3}"/>
              </a:ext>
            </a:extLst>
          </p:cNvPr>
          <p:cNvGraphicFramePr>
            <a:graphicFrameLocks noGrp="1"/>
          </p:cNvGraphicFramePr>
          <p:nvPr>
            <p:extLst>
              <p:ext uri="{D42A27DB-BD31-4B8C-83A1-F6EECF244321}">
                <p14:modId xmlns:p14="http://schemas.microsoft.com/office/powerpoint/2010/main" val="4128656763"/>
              </p:ext>
            </p:extLst>
          </p:nvPr>
        </p:nvGraphicFramePr>
        <p:xfrm>
          <a:off x="255639" y="2378192"/>
          <a:ext cx="11690555" cy="2877778"/>
        </p:xfrm>
        <a:graphic>
          <a:graphicData uri="http://schemas.openxmlformats.org/drawingml/2006/table">
            <a:tbl>
              <a:tblPr firstRow="1" bandRow="1">
                <a:tableStyleId>{5C22544A-7EE6-4342-B048-85BDC9FD1C3A}</a:tableStyleId>
              </a:tblPr>
              <a:tblGrid>
                <a:gridCol w="2497393">
                  <a:extLst>
                    <a:ext uri="{9D8B030D-6E8A-4147-A177-3AD203B41FA5}">
                      <a16:colId xmlns:a16="http://schemas.microsoft.com/office/drawing/2014/main" val="722844751"/>
                    </a:ext>
                  </a:extLst>
                </a:gridCol>
                <a:gridCol w="9193162">
                  <a:extLst>
                    <a:ext uri="{9D8B030D-6E8A-4147-A177-3AD203B41FA5}">
                      <a16:colId xmlns:a16="http://schemas.microsoft.com/office/drawing/2014/main" val="2842947537"/>
                    </a:ext>
                  </a:extLst>
                </a:gridCol>
              </a:tblGrid>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作成日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0070C0"/>
                          </a:solidFill>
                          <a:latin typeface="BIZ UDPゴシック" panose="020B0400000000000000" pitchFamily="50" charset="-128"/>
                          <a:ea typeface="BIZ UDPゴシック" panose="020B0400000000000000" pitchFamily="50" charset="-128"/>
                        </a:rPr>
                        <a:t>2026</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年</a:t>
                      </a:r>
                      <a:r>
                        <a:rPr lang="ja-JP" altLang="en-US" sz="1600" b="0" dirty="0">
                          <a:solidFill>
                            <a:srgbClr val="0070C0"/>
                          </a:solidFill>
                          <a:latin typeface="BIZ UDPゴシック" panose="020B0400000000000000" pitchFamily="50" charset="-128"/>
                          <a:ea typeface="BIZ UDPゴシック" panose="020B0400000000000000" pitchFamily="50" charset="-128"/>
                        </a:rPr>
                        <a:t>　　月　</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　日</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7905300"/>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事業区分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ja-JP" altLang="en-US" sz="1600" b="0" dirty="0">
                          <a:solidFill>
                            <a:schemeClr val="tx1"/>
                          </a:solidFill>
                          <a:latin typeface="BIZ UDPゴシック" panose="020B0400000000000000" pitchFamily="50" charset="-128"/>
                          <a:ea typeface="BIZ UDPゴシック" panose="020B0400000000000000" pitchFamily="50" charset="-128"/>
                        </a:rPr>
                        <a:t>フェーズ３（大規模技術開発実証）支援事業</a:t>
                      </a:r>
                      <a:endParaRPr lang="en-US" altLang="ja-JP"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0198142"/>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dirty="0">
                          <a:solidFill>
                            <a:srgbClr val="0070C0"/>
                          </a:solidFill>
                          <a:latin typeface="BIZ UDPゴシック" panose="020B0400000000000000" pitchFamily="50" charset="-128"/>
                          <a:ea typeface="BIZ UDPゴシック" panose="020B0400000000000000" pitchFamily="50" charset="-128"/>
                        </a:rPr>
                        <a:t>●●に関する事業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における取組内容がわかる事業名を記載してください。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481219"/>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事業領域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0" dirty="0">
                          <a:solidFill>
                            <a:srgbClr val="0070C0"/>
                          </a:solidFill>
                          <a:latin typeface="BIZ UDPゴシック" panose="020B0400000000000000" pitchFamily="50" charset="-128"/>
                          <a:ea typeface="BIZ UDPゴシック" panose="020B0400000000000000" pitchFamily="50" charset="-128"/>
                        </a:rPr>
                        <a:t>気候変動領域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資源循環領域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自然環境保全領域</a:t>
                      </a:r>
                      <a:r>
                        <a:rPr lang="ja-JP" altLang="en-US" sz="1600" b="0" dirty="0">
                          <a:solidFill>
                            <a:srgbClr val="0070C0"/>
                          </a:solidFill>
                          <a:latin typeface="BIZ UDPゴシック" panose="020B0400000000000000" pitchFamily="50" charset="-128"/>
                          <a:ea typeface="BIZ UDPゴシック" panose="020B0400000000000000" pitchFamily="50" charset="-128"/>
                        </a:rPr>
                        <a:t>、その他（　　　　　　　）</a:t>
                      </a:r>
                      <a:r>
                        <a:rPr lang="ja-JP" altLang="en-US" sz="1600" b="0" dirty="0">
                          <a:solidFill>
                            <a:srgbClr val="FF0000"/>
                          </a:solidFill>
                          <a:latin typeface="BIZ UDPゴシック" panose="020B0400000000000000" pitchFamily="50" charset="-128"/>
                          <a:ea typeface="BIZ UDPゴシック" panose="020B0400000000000000" pitchFamily="50" charset="-128"/>
                        </a:rPr>
                        <a:t>　</a:t>
                      </a:r>
                      <a:endParaRPr lang="en-US" altLang="ja-JP" sz="1600" b="0" dirty="0">
                        <a:solidFill>
                          <a:srgbClr val="FF000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b="0" dirty="0">
                          <a:solidFill>
                            <a:srgbClr val="FF0000"/>
                          </a:solidFill>
                          <a:latin typeface="BIZ UDPゴシック" panose="020B0400000000000000" pitchFamily="50" charset="-128"/>
                          <a:ea typeface="BIZ UDPゴシック" panose="020B0400000000000000" pitchFamily="50" charset="-128"/>
                        </a:rPr>
                        <a:t>いずれかの領域名を記載してください。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2295193"/>
                  </a:ext>
                </a:extLst>
              </a:tr>
              <a:tr h="398738">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申請者（代表事業者）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600" b="0" dirty="0">
                          <a:solidFill>
                            <a:srgbClr val="0070C0"/>
                          </a:solidFill>
                          <a:latin typeface="BIZ UDPゴシック" panose="020B0400000000000000" pitchFamily="50" charset="-128"/>
                          <a:ea typeface="BIZ UDPゴシック" panose="020B0400000000000000" pitchFamily="50" charset="-128"/>
                        </a:rPr>
                        <a:t>●●株式会社　環境　花子</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7841371"/>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キーワード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rgbClr val="0070C0"/>
                          </a:solidFill>
                          <a:latin typeface="BIZ UDPゴシック" panose="020B0400000000000000" pitchFamily="50" charset="-128"/>
                          <a:ea typeface="BIZ UDPゴシック" panose="020B0400000000000000" pitchFamily="50" charset="-128"/>
                        </a:rPr>
                        <a:t>廃棄物処理　海洋プラスチック　</a:t>
                      </a:r>
                      <a:endParaRPr kumimoji="1" lang="en-US" altLang="ja-JP" sz="1600" b="0" dirty="0">
                        <a:solidFill>
                          <a:srgbClr val="0070C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提案内容に係るフリーキーワードを</a:t>
                      </a:r>
                      <a:r>
                        <a:rPr kumimoji="1" lang="en-US" altLang="ja-JP" sz="1600" b="0" dirty="0">
                          <a:solidFill>
                            <a:srgbClr val="FF0000"/>
                          </a:solidFill>
                          <a:latin typeface="BIZ UDPゴシック" panose="020B0400000000000000" pitchFamily="50" charset="-128"/>
                          <a:ea typeface="BIZ UDPゴシック" panose="020B0400000000000000" pitchFamily="50" charset="-128"/>
                        </a:rPr>
                        <a:t>5</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つ程度記載してください。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68299"/>
                  </a:ext>
                </a:extLst>
              </a:tr>
            </a:tbl>
          </a:graphicData>
        </a:graphic>
      </p:graphicFrame>
      <p:sp>
        <p:nvSpPr>
          <p:cNvPr id="4" name="テキスト ボックス 3">
            <a:extLst>
              <a:ext uri="{FF2B5EF4-FFF2-40B4-BE49-F238E27FC236}">
                <a16:creationId xmlns:a16="http://schemas.microsoft.com/office/drawing/2014/main" id="{9BA20730-AE22-705F-2227-56A65AC10CC7}"/>
              </a:ext>
            </a:extLst>
          </p:cNvPr>
          <p:cNvSpPr txBox="1"/>
          <p:nvPr/>
        </p:nvSpPr>
        <p:spPr>
          <a:xfrm>
            <a:off x="393264" y="5621539"/>
            <a:ext cx="11306300" cy="923330"/>
          </a:xfrm>
          <a:prstGeom prst="rect">
            <a:avLst/>
          </a:prstGeom>
          <a:solidFill>
            <a:schemeClr val="accent6">
              <a:lumMod val="20000"/>
              <a:lumOff val="80000"/>
            </a:schemeClr>
          </a:solidFill>
        </p:spPr>
        <p:txBody>
          <a:bodyPr wrap="none" rtlCol="0">
            <a:spAutoFit/>
          </a:bodyPr>
          <a:lstStyle/>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lang="ja-JP" altLang="en-US" dirty="0">
                <a:solidFill>
                  <a:srgbClr val="0070C0"/>
                </a:solidFill>
                <a:latin typeface="BIZ UDPゴシック" panose="020B0400000000000000" pitchFamily="50" charset="-128"/>
                <a:ea typeface="BIZ UDPゴシック" panose="020B0400000000000000" pitchFamily="50" charset="-128"/>
              </a:rPr>
              <a:t>青字は記載</a:t>
            </a:r>
            <a:r>
              <a:rPr kumimoji="1" lang="ja-JP" altLang="en-US" dirty="0">
                <a:solidFill>
                  <a:srgbClr val="0070C0"/>
                </a:solidFill>
                <a:latin typeface="BIZ UDPゴシック" panose="020B0400000000000000" pitchFamily="50" charset="-128"/>
                <a:ea typeface="BIZ UDPゴシック" panose="020B0400000000000000" pitchFamily="50" charset="-128"/>
              </a:rPr>
              <a:t>例</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kumimoji="1" lang="ja-JP" altLang="en-US" u="sng" dirty="0">
                <a:solidFill>
                  <a:srgbClr val="FF0000"/>
                </a:solidFill>
                <a:latin typeface="BIZ UDPゴシック" panose="020B0400000000000000" pitchFamily="50" charset="-128"/>
                <a:ea typeface="BIZ UDPゴシック" panose="020B0400000000000000" pitchFamily="50" charset="-128"/>
              </a:rPr>
              <a:t>赤字は補足説明</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lang="ja-JP" altLang="en-US" dirty="0">
                <a:solidFill>
                  <a:srgbClr val="FF0000"/>
                </a:solidFill>
                <a:latin typeface="BIZ UDPゴシック" panose="020B0400000000000000" pitchFamily="50" charset="-128"/>
                <a:ea typeface="BIZ UDPゴシック" panose="020B0400000000000000" pitchFamily="50" charset="-128"/>
              </a:rPr>
              <a:t>　 </a:t>
            </a:r>
            <a:r>
              <a:rPr kumimoji="1" lang="ja-JP" altLang="en-US" dirty="0">
                <a:solidFill>
                  <a:srgbClr val="FF0000"/>
                </a:solidFill>
                <a:latin typeface="BIZ UDPゴシック" panose="020B0400000000000000" pitchFamily="50" charset="-128"/>
                <a:ea typeface="BIZ UDPゴシック" panose="020B0400000000000000" pitchFamily="50" charset="-128"/>
              </a:rPr>
              <a:t>本文は原則、</a:t>
            </a:r>
            <a:r>
              <a:rPr kumimoji="1" lang="ja-JP" altLang="en-US" b="1" dirty="0">
                <a:latin typeface="BIZ UDPゴシック" panose="020B0400000000000000" pitchFamily="50" charset="-128"/>
                <a:ea typeface="BIZ UDPゴシック" panose="020B0400000000000000" pitchFamily="50" charset="-128"/>
              </a:rPr>
              <a:t>黒字</a:t>
            </a:r>
            <a:r>
              <a:rPr kumimoji="1" lang="ja-JP" altLang="en-US" dirty="0">
                <a:solidFill>
                  <a:srgbClr val="FF0000"/>
                </a:solidFill>
                <a:latin typeface="BIZ UDPゴシック" panose="020B0400000000000000" pitchFamily="50" charset="-128"/>
                <a:ea typeface="BIZ UDPゴシック" panose="020B0400000000000000" pitchFamily="50" charset="-128"/>
              </a:rPr>
              <a:t>とし、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記入後は</a:t>
            </a:r>
            <a:r>
              <a:rPr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青字と赤字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は削除してください。</a:t>
            </a:r>
            <a:endPar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endParaRPr>
          </a:p>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kumimoji="1" lang="ja-JP" altLang="en-US" dirty="0">
                <a:solidFill>
                  <a:srgbClr val="FF0000"/>
                </a:solidFill>
                <a:latin typeface="BIZ UDPゴシック" panose="020B0400000000000000" pitchFamily="50" charset="-128"/>
                <a:ea typeface="BIZ UDPゴシック" panose="020B0400000000000000" pitchFamily="50" charset="-128"/>
              </a:rPr>
              <a:t>貼り付ける</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画像ファイルは</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｢GIF｣</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｢BMP｣</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JPEG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｢PNG｣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形式のみ</a:t>
            </a:r>
            <a:r>
              <a:rPr kumimoji="1" lang="ja-JP" altLang="en-US" dirty="0">
                <a:solidFill>
                  <a:srgbClr val="FF0000"/>
                </a:solidFill>
                <a:latin typeface="BIZ UDPゴシック" panose="020B0400000000000000" pitchFamily="50" charset="-128"/>
                <a:ea typeface="BIZ UDPゴシック" panose="020B0400000000000000" pitchFamily="50" charset="-128"/>
              </a:rPr>
              <a:t>としてください。</a:t>
            </a:r>
            <a:endParaRPr kumimoji="1" lang="en-US" altLang="ja-JP" dirty="0">
              <a:solidFill>
                <a:srgbClr val="FF0000"/>
              </a:solidFill>
              <a:latin typeface="BIZ UDPゴシック" panose="020B0400000000000000" pitchFamily="50" charset="-128"/>
              <a:ea typeface="BIZ UDPゴシック" panose="020B0400000000000000" pitchFamily="50" charset="-128"/>
            </a:endParaRPr>
          </a:p>
          <a:p>
            <a:r>
              <a:rPr kumimoji="1" lang="ja-JP" altLang="en-US" dirty="0">
                <a:solidFill>
                  <a:srgbClr val="FF0000"/>
                </a:solidFill>
                <a:latin typeface="BIZ UDPゴシック" panose="020B0400000000000000" pitchFamily="50" charset="-128"/>
                <a:ea typeface="BIZ UDPゴシック" panose="020B0400000000000000" pitchFamily="50" charset="-128"/>
              </a:rPr>
              <a:t>それ以外の画像データを貼り付けた場合、正しく</a:t>
            </a:r>
            <a:r>
              <a:rPr kumimoji="1" lang="en-US" altLang="ja-JP" dirty="0">
                <a:solidFill>
                  <a:srgbClr val="FF0000"/>
                </a:solidFill>
                <a:latin typeface="BIZ UDPゴシック" panose="020B0400000000000000" pitchFamily="50" charset="-128"/>
                <a:ea typeface="BIZ UDPゴシック" panose="020B0400000000000000" pitchFamily="50" charset="-128"/>
              </a:rPr>
              <a:t>PDF</a:t>
            </a:r>
            <a:r>
              <a:rPr kumimoji="1" lang="ja-JP" altLang="en-US" dirty="0">
                <a:solidFill>
                  <a:srgbClr val="FF0000"/>
                </a:solidFill>
                <a:latin typeface="BIZ UDPゴシック" panose="020B0400000000000000" pitchFamily="50" charset="-128"/>
                <a:ea typeface="BIZ UDPゴシック" panose="020B0400000000000000" pitchFamily="50" charset="-128"/>
              </a:rPr>
              <a:t>形式に変換されない可能性があります。</a:t>
            </a:r>
          </a:p>
        </p:txBody>
      </p:sp>
      <p:sp>
        <p:nvSpPr>
          <p:cNvPr id="3" name="スライド番号プレースホルダー 2">
            <a:extLst>
              <a:ext uri="{FF2B5EF4-FFF2-40B4-BE49-F238E27FC236}">
                <a16:creationId xmlns:a16="http://schemas.microsoft.com/office/drawing/2014/main" id="{264E9B89-2BB0-915B-9A98-14BCDFE9F459}"/>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a:t>
            </a:fld>
            <a:endParaRPr kumimoji="1" lang="ja-JP" altLang="en-US" b="1" dirty="0">
              <a:solidFill>
                <a:schemeClr val="tx1"/>
              </a:solidFill>
            </a:endParaRPr>
          </a:p>
        </p:txBody>
      </p:sp>
    </p:spTree>
    <p:extLst>
      <p:ext uri="{BB962C8B-B14F-4D97-AF65-F5344CB8AC3E}">
        <p14:creationId xmlns:p14="http://schemas.microsoft.com/office/powerpoint/2010/main" val="558011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E38B-31D3-6B5E-A440-AA24506BACA3}"/>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646E2FD3-4713-8441-81CE-7929D42F721F}"/>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D312F554-52E8-32AF-FBB4-E08FF7B411C6}"/>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72F780AF-C653-57A9-0A87-98C391F34B96}"/>
              </a:ext>
            </a:extLst>
          </p:cNvPr>
          <p:cNvGraphicFramePr>
            <a:graphicFrameLocks noGrp="1"/>
          </p:cNvGraphicFramePr>
          <p:nvPr>
            <p:extLst>
              <p:ext uri="{D42A27DB-BD31-4B8C-83A1-F6EECF244321}">
                <p14:modId xmlns:p14="http://schemas.microsoft.com/office/powerpoint/2010/main" val="1830736859"/>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B4E2CD89-34E9-F8B1-90C9-9DC1C8CB9A20}"/>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EF7B0E6D-69DA-AA66-06CF-19F177AF4B49}"/>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15C72542-A132-BFA6-BA39-2BEE380107E6}"/>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2708B0CC-F934-29C2-9B99-63E5C2D9FDC7}"/>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2EF469B9-75E2-6094-8DBE-8D0EE481D605}"/>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991FCDFF-1283-96CE-0681-2769A5F45EBE}"/>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23EA2996-FD13-0F60-E354-5DA947FBC449}"/>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13E33ED2-58BB-007B-2E9F-6BE61A6B3F35}"/>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D70B7739-5FE3-F44D-D531-B9A8C814558A}"/>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9105073C-CD76-FF7B-7D7C-B0939841050A}"/>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F1CBA49A-D63E-5EC6-E031-99C90CBCFDFB}"/>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2C95A595-A778-F6F0-0952-212EF32EBBA9}"/>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13D2F945-418B-EA8F-06BD-F7EBAD5F5B39}"/>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C833EC28-1585-A870-E03A-FF0A132B76A4}"/>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9FECC5A7-08C1-C6F7-A39C-E110A5B8C338}"/>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E8E4CB8C-CCA2-C7BB-195C-852068F170CF}"/>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C2C84D64-BD81-568D-EBEC-B4BA669341EA}"/>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F47BEB81-0206-C36D-7F02-E140ECD729B7}"/>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5623ADBC-4498-920F-85A5-AE5E75E0268D}"/>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8B963052-6733-100E-D501-9016D1FBDAD7}"/>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F6684994-2984-9C73-0172-677FA104800B}"/>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666831B3-CA9A-2AE3-8B07-864A822F762D}"/>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8B5173B1-4386-FF06-5F66-AAE295C13945}"/>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00A1854C-551A-F086-0DA4-79BB4291BBC5}"/>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7CD9EBD9-C506-36F2-627B-D2E90473D4E9}"/>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DB20B3FA-ADDD-F592-C6A9-94EFC55C9FE9}"/>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22E62F73-1A5D-BB0E-C79A-6EAA3102DF5D}"/>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96E47D5C-F18A-9A08-FF14-3EC152105602}"/>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04B40DDB-844F-BD05-BB15-DF8A4C0F5342}"/>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7A763D0F-968D-E4B8-9979-ED0D30F2ADA7}"/>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66E0EC38-E111-CD7A-C49A-A71D1840E3DE}"/>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1944AD99-B728-3B64-6BD7-7DB443C9BAB9}"/>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D6CEC644-63DB-99E1-4F1B-F7416AFF4861}"/>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F5627332-BCFC-F764-BDEB-A96ACF4D3EBF}"/>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86F272DC-36D3-986F-F383-7A2FE9D79912}"/>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FE9FBF2B-6A37-B351-DE29-B5916EF22BDC}"/>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609CEEB7-6D95-8C5A-FC4A-F424ECF6146B}"/>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C596FDDF-4B1E-3CCF-FE07-7628E5FD5F19}"/>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5279AE46-25A8-897A-E79B-EDBBBFF001C8}"/>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D7B40DEF-3046-E238-4F3F-5C77375BACDD}"/>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0E9AE29A-A8F5-AEDF-7857-B64B1BA6049D}"/>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982FF6B5-25B3-7F6C-4B3F-9D06BFB9B7E5}"/>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FF3F46A2-5381-4022-465A-9F14361908F3}"/>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8A4F556D-D411-A61D-5305-27E488B9FE4F}"/>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B9B6243D-516A-1A72-038D-2C59FB6DC7A9}"/>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5C007591-FF81-00CA-E9D0-97D7D8F67A28}"/>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44991EE4-2701-0B7F-E5B2-E066611C4706}"/>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76B33C7D-B337-9962-0153-10323C39A9A5}"/>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A514DE0A-733C-9877-4829-CE7CAF1E0339}"/>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44B7B675-C049-52ED-518C-0029B9A4C697}"/>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9A69BA7D-73A0-D069-D0C5-210BA4737D7F}"/>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A4988167-F5DF-221F-FCD0-0186EDA0F08F}"/>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B5D0C3C1-6CAD-3BA8-A579-209B3501C02D}"/>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DB7A0E22-7D2A-09DC-A65F-7728FBAD5A6F}"/>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BD3DEA41-6F20-EF83-7C83-8B655C73072A}"/>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D0516CFA-B9C2-FB26-8167-A1699E18D1CC}"/>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87E2DEED-5DC1-F465-1ABE-B9E300C86220}"/>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79BF1685-1854-8B3E-26F1-C39EE8BAFFBE}"/>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93A9A44B-1D87-F9B4-1F9B-BD844025D797}"/>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A4F0CE3A-4466-A21B-AF82-25FB694F49ED}"/>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6A29C502-E828-E590-64C7-B6A5330F1F1A}"/>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D7249A5A-F2F8-F093-D913-9FCDBE63BBE0}"/>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0D8963CF-E701-859F-9D9D-ABC7C550C321}"/>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30E99CB3-386D-3585-FB11-512D2856BC7E}"/>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34C20DF5-0340-FE04-F5F5-8CDD92F08C6D}"/>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0CB62C3E-5F7A-A86E-2463-BB41A266A5D7}"/>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DAEE1785-0AB7-655A-1A71-3C1B8593E0B1}"/>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B83FD527-608E-AF90-D588-7E1BB69AE87C}"/>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A4293023-5450-9230-C37A-EEA6C8C87C7C}"/>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E726F254-60C7-EB11-7E6C-4F6282928B33}"/>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BD869F36-FDE1-4BF8-376B-07A30BF0F50D}"/>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E8CE5C53-8614-346F-5DE1-08CFC296FC71}"/>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AB07F89D-797F-E32F-8089-68D68B22BF41}"/>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387920C3-D22B-F6AF-FD98-B8A64691B194}"/>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0138F6D2-D79C-0EB7-BB42-EEA5AA822039}"/>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36490A03-FD6B-A9BE-C607-CCFE26CCF494}"/>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1969AFF4-7712-A16C-E0B5-055B34AC0DB4}"/>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9B74C725-DC0D-2F0B-B360-2E7E45DFC28C}"/>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9F0DF124-B2D0-A7A7-3226-16332B652218}"/>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67514102-4BCB-089D-10CA-DAC1D5DE8521}"/>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5D75844C-1278-065E-F59C-66C19F4BE1E9}"/>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FEC3D753-3456-84BA-443A-7475B98D1EEE}"/>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6-2.</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59E89D4F-9F49-7910-C74A-5699F31ED50B}"/>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2" name="スライド番号プレースホルダー 2">
            <a:extLst>
              <a:ext uri="{FF2B5EF4-FFF2-40B4-BE49-F238E27FC236}">
                <a16:creationId xmlns:a16="http://schemas.microsoft.com/office/drawing/2014/main" id="{495D64F6-4794-E911-B9CB-050950888295}"/>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10</a:t>
            </a:fld>
            <a:endParaRPr kumimoji="1" lang="ja-JP" altLang="en-US" b="1" dirty="0">
              <a:solidFill>
                <a:schemeClr val="tx1"/>
              </a:solidFill>
            </a:endParaRPr>
          </a:p>
        </p:txBody>
      </p:sp>
    </p:spTree>
    <p:extLst>
      <p:ext uri="{BB962C8B-B14F-4D97-AF65-F5344CB8AC3E}">
        <p14:creationId xmlns:p14="http://schemas.microsoft.com/office/powerpoint/2010/main" val="460999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73848-6887-13F2-A476-9C4B4D3E0A1E}"/>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E7697D68-862B-C511-E68C-D84AE8EDB3F9}"/>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CD49EE7B-10C1-BB58-47BD-BB3A659592F9}"/>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95FDDE93-F5A3-1667-E195-59DB63FA499E}"/>
              </a:ext>
            </a:extLst>
          </p:cNvPr>
          <p:cNvGraphicFramePr>
            <a:graphicFrameLocks noGrp="1"/>
          </p:cNvGraphicFramePr>
          <p:nvPr>
            <p:extLst>
              <p:ext uri="{D42A27DB-BD31-4B8C-83A1-F6EECF244321}">
                <p14:modId xmlns:p14="http://schemas.microsoft.com/office/powerpoint/2010/main" val="1426544158"/>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2028</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7AED2208-0CCF-C8F6-AC88-C0735800BF7A}"/>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F58BA82C-CAA7-6148-F1AD-6F97AEC807D5}"/>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25223A8D-C852-FD40-CD44-36E9A42BF253}"/>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5AEC2D7F-B486-7746-0499-F3E3ED3ACA08}"/>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25073D56-49D0-950F-1ED9-8E44029B07D4}"/>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B3B95756-A684-907C-6ACE-202A148EE82C}"/>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BE505820-5446-81A2-FEDC-926919CF99C9}"/>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34E39D63-A2B7-95F4-2ABE-F14F1A353F18}"/>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8298C5BA-4D75-B26D-3E84-845E5D428841}"/>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A480DD5F-157D-E368-76DE-A8D817A81981}"/>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C804C8E9-00DC-FD2E-7238-E224A8AAECA8}"/>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7F38A6E3-B7F4-BEA9-23EE-3159E23F080F}"/>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22EEE145-C98F-91C5-C7F0-13274D3E9A19}"/>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75FCA085-8D50-3BB7-5B20-6B96B8FF9CB0}"/>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70751603-5D47-5A86-781A-9E97726310D9}"/>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2351C648-C3B2-6168-5C8F-B8150FDDB6F7}"/>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53D12B6B-73D9-5D55-5ADF-9D3DC0EDE008}"/>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06864698-CAE1-CF4B-6606-F9AEC99E692D}"/>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138C9931-43B6-FD6F-FE89-4529D40C950D}"/>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ED763EB1-0F9B-B975-3AD8-897B40953A49}"/>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CFC10AC5-0F6A-C480-98E6-16343089D77E}"/>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97AE3568-F1C5-8F42-D8D7-AED8EB3C00BF}"/>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0B028A34-5F72-5B3F-375A-9EC2E727AAFB}"/>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A2C5A421-24D2-0A94-09EC-48C98C5FBB19}"/>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3BBAA01B-647B-9634-777A-84EB2D319242}"/>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69FF9BF1-D560-645C-B256-40E769960F0D}"/>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B7CC874C-5F4B-BF1D-AF3E-68F4F77839AF}"/>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D47AB016-89F3-2F65-5ACB-93C4BE80A072}"/>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600F016F-3663-3E61-1F72-FCD76A3436DD}"/>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710B3D99-EC5D-7A15-4F5A-E2C7109D0A32}"/>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C73735F7-C3BD-90D8-1F0E-28665A96D007}"/>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97D4D2D0-C9C3-4E65-300B-E21453EC6BB5}"/>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578ACF3A-D620-B47F-EF01-904B307B5C2C}"/>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31883300-4275-4164-2A2B-89080C7670D0}"/>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18E10824-9FE1-9909-533D-9581185C3755}"/>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EFFAFBF8-3900-A455-BE9D-E681EBF87691}"/>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29D71436-B8D0-7C05-E1DE-BDBB09938266}"/>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818CA36E-B86B-8029-C8EE-B4B32C88849E}"/>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3F00FDCF-700F-D0F8-5A63-234BB67BEA9D}"/>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AC603798-2321-5D5B-BE4E-87475BDAD22F}"/>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FED64B17-F303-DFD6-617C-3BBD0E579FC3}"/>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5F0A42BA-6FD5-5EF8-DAD4-81DC67010F43}"/>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E9C5D7FD-BCD6-2B5D-7DA8-886A7D7E2124}"/>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E4D68548-1BC2-39D9-48EB-F70CE6A61F8D}"/>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F252E6A9-A672-C5D2-FAD7-2F45B041FAA0}"/>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9F224FD9-041A-1468-4600-49B804402E5B}"/>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06174305-6D9C-1C7F-364F-F5CAAF82650E}"/>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AD7AA6BE-62CE-7E26-DFA9-E1741B9A3B5D}"/>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967148BF-6979-EBBC-1362-7F1303E8F2A9}"/>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389FC843-D8B5-7179-356D-8DE80C4D7321}"/>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4679E491-5DAE-BE7C-3BF7-C0D9D5C1E27E}"/>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A335702B-C08D-31C8-196A-3C8579227111}"/>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405731E7-2B61-361C-4BEE-0A0DB175D707}"/>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54DAFFC2-A290-0363-4660-D3547A6B390D}"/>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19E605E5-AB08-9D8A-71D0-CD047EF8D24D}"/>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86C7BA10-1E3F-4D3C-1EB4-9FB5C2604835}"/>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28D3E36B-BE10-242C-7021-DA93294453AC}"/>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671C2B37-8831-A34F-7B57-EA771DE66366}"/>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3B339C58-16A6-410A-F6FE-410112C8AD9D}"/>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C2073C61-A542-F155-9306-E58D9357D4CD}"/>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9C4857B6-AD12-7BD9-D08A-C812CD90AFC2}"/>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22467F62-A222-FD64-00EB-901D55DD8B99}"/>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E3EA07D1-F6BC-70EA-4824-2A2FE664D3BF}"/>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CF455FC9-883C-7928-CF4D-A49FEE9E6C67}"/>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ADF46C2B-5FFA-4DB8-481D-85CF4CA46B8D}"/>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5CC1BD16-3E8B-0E0F-EF55-97F134F59EA3}"/>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879094AE-D69E-FB48-F803-75827669CC87}"/>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050EBB7F-BAC8-12AF-4E8F-9CBE37CFBC14}"/>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80BC2ECF-F178-665B-D5C4-81A1E2AFF341}"/>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79F88E22-AAAF-AEBB-6880-B2A831C9BB76}"/>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0AB3F3D4-6F8F-42C2-D98F-90EE6D557278}"/>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C081E800-3975-8F88-449B-EF317864B8CA}"/>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0FE5473F-D619-B4DA-F693-49ACA74BB7FD}"/>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499644C2-6FD9-A06C-DBBA-19368F2CE353}"/>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5D5C82C9-E536-D279-DC44-506965F5F5C7}"/>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597670D5-A106-4793-94B5-EB84F2959C49}"/>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0EA0015C-CC09-2B18-76EE-3B3F4CCE1BD4}"/>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21255B7C-514F-1CDE-1460-57DAFC241C9E}"/>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A3E60237-FB2F-EBD0-13DA-6921A1DA73D5}"/>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4A0655D4-E807-91B8-2174-7DF39B052E3E}"/>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EA743AA3-9291-716C-43A0-4BB69BE108E1}"/>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FAFAF48C-517F-C870-559A-EF238E537B5D}"/>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6-2.</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40765590-CF5D-021C-7992-1093121F8CB5}"/>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2" name="スライド番号プレースホルダー 2">
            <a:extLst>
              <a:ext uri="{FF2B5EF4-FFF2-40B4-BE49-F238E27FC236}">
                <a16:creationId xmlns:a16="http://schemas.microsoft.com/office/drawing/2014/main" id="{37340A95-4487-CEFD-9CED-B2521B59DC35}"/>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11</a:t>
            </a:fld>
            <a:endParaRPr kumimoji="1" lang="ja-JP" altLang="en-US" b="1" dirty="0">
              <a:solidFill>
                <a:schemeClr val="tx1"/>
              </a:solidFill>
            </a:endParaRPr>
          </a:p>
        </p:txBody>
      </p:sp>
    </p:spTree>
    <p:extLst>
      <p:ext uri="{BB962C8B-B14F-4D97-AF65-F5344CB8AC3E}">
        <p14:creationId xmlns:p14="http://schemas.microsoft.com/office/powerpoint/2010/main" val="2930232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69688-3DF3-3763-DC97-0BCEED6CDAA5}"/>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63CEC3A0-0171-77F0-0C66-EF3A361039BD}"/>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21BEC75C-9B6A-8C23-9DD2-737DC2F94A4E}"/>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00BAEE09-990E-09D5-092E-79F58EC1F452}"/>
              </a:ext>
            </a:extLst>
          </p:cNvPr>
          <p:cNvGraphicFramePr>
            <a:graphicFrameLocks noGrp="1"/>
          </p:cNvGraphicFramePr>
          <p:nvPr>
            <p:extLst>
              <p:ext uri="{D42A27DB-BD31-4B8C-83A1-F6EECF244321}">
                <p14:modId xmlns:p14="http://schemas.microsoft.com/office/powerpoint/2010/main" val="915577880"/>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a:solidFill>
                            <a:srgbClr val="000000"/>
                          </a:solidFill>
                          <a:effectLst/>
                          <a:latin typeface="BIZ UDPゴシック" panose="020B0400000000000000" pitchFamily="50" charset="-128"/>
                          <a:ea typeface="BIZ UDPゴシック" panose="020B0400000000000000" pitchFamily="50" charset="-128"/>
                        </a:rPr>
                        <a:t>2029</a:t>
                      </a: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年度</a:t>
                      </a:r>
                      <a:endPar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B9C0F2FD-EFE7-DCEA-2A3F-F22C4D425A24}"/>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E587DBEB-B1E8-C537-A22D-AF574C92BE70}"/>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8D070372-BDDC-919C-A997-975C434E07EB}"/>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C39D9EA4-EA03-F241-7937-1418FA35F4D5}"/>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041F8F5F-68ED-89B7-53E5-AC5C388D0036}"/>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28FE8AA0-30B7-7B2C-0CE3-6FC8FE5DA0CA}"/>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5DF10D2D-428F-60DC-2F8D-1D7C7DE5778A}"/>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C5C973EC-C674-ABB6-3D22-1BD13FF768F8}"/>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3FBDBEBB-2422-68F6-439B-3CB2BCB2F5F1}"/>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32E66B0B-9AF7-EE57-F92D-B3569970DEA2}"/>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931D4ED8-F441-EF06-51C2-6D23C2F87581}"/>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131E87DE-4066-0C2A-36AF-291C6EE5DDE4}"/>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914C54C3-37DC-587A-3142-2909093E4DBB}"/>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14B35979-F834-1632-1D6C-F6CD6F14B26E}"/>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435C20E4-DD36-AEE2-1B07-9FDACA82468A}"/>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D2BB9097-478D-2413-A62F-DB932BA82221}"/>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F2C6372A-12C2-C45B-4478-46F3F5EF80D6}"/>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DAADD69F-67C5-55A1-D838-FCF3BFCA4C68}"/>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F5D30E81-1E61-2514-BCBE-2434D86024BE}"/>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F8AF59D5-F81B-1ABF-26B3-F6E8283A2544}"/>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6DF8A302-B9D4-2A9B-CDDC-6E366BC7EE88}"/>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19D6D50E-2312-53CF-DA39-13CB0298424C}"/>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68A9EE10-9879-9E3B-D049-4C9EF1400494}"/>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4D4EEBA9-0EA5-3573-496E-FAF41F7EB155}"/>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D6BF33EB-C7D8-DEDC-ACCE-A2FF6A5BB71A}"/>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CBB99C09-5518-344B-BE70-A3DEE6B35695}"/>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B6ED6AD9-D6DA-BC61-FE76-3DEEBC8D6EE8}"/>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D8D39DB4-75FE-C9F5-BD12-79F4B1F2052A}"/>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D0620BAA-F90A-83A8-17EA-BE563B4B618F}"/>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9F9555D9-46B4-9BE6-48E3-E0C280450816}"/>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3CBF1E57-25D5-DDC0-047F-A22FF7C239B3}"/>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D078E8E9-054B-7B12-66B3-03C724757877}"/>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562C54BB-1EEF-0E3D-79FB-D5DA0C0ED7F5}"/>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7D6E779E-EA21-6B69-567D-7067197D9E34}"/>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9799264C-D256-9AC6-0C64-1753D74ED310}"/>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4D1FE890-33D7-7E21-68C5-163D1767072C}"/>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A2D3E880-56D1-A996-5AB8-C760E4373F73}"/>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C43779C6-1BC6-EA1C-4D53-C83FD1422A48}"/>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E6AC5103-46C1-2A50-E06F-E45976974B70}"/>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FFCB021C-22A1-9CDE-B823-497FE5917C7E}"/>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049215AD-5084-0B5A-5A15-21DDCA021C5D}"/>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3AD9E697-0C2A-6854-7C29-4A6CBF1D4CF9}"/>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FEF368B2-4757-FC4C-E544-CFAA668A7392}"/>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A86C2FEE-F313-50F3-466A-54EB3096A170}"/>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AB529E0C-7C8F-1D5F-9AE4-1F393AA8B59C}"/>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030653A7-269B-283A-6EB2-62B66E401DCC}"/>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BF2B50B1-790A-B229-A5FE-222BC66277EC}"/>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4A7B51A3-C269-482F-DE7C-320C22E40B41}"/>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B74D5023-397A-8FC4-1F8A-A08D67E696BF}"/>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9B9A05FF-09FD-95AE-CD57-FFDBEE4597FC}"/>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C0504568-A6C0-378D-0914-CF28F3BD2AB2}"/>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D7E16683-43A3-546C-D82F-B1C7ED033742}"/>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0B50266F-368A-5096-C5EC-C73C687AA5B4}"/>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AC2E82A5-C6B7-EAC0-DDCC-734BD38FBDEF}"/>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CCC2DB56-CBDA-018F-0BE2-80D948159E1E}"/>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068544CF-078C-E61C-58B1-76AEDDCB4D58}"/>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5D21BCA6-3764-058F-F370-E397D4806E9E}"/>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06BA9C69-0FDA-A0A1-6FB6-CE205F570262}"/>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5B914731-75F6-5988-ADD4-FA659E230FD0}"/>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F7524500-E4B6-BB25-86F6-A37ED5A91EA6}"/>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C6F8C228-597A-2F8E-4D52-B175611854B2}"/>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A33AEAAF-2AE2-AFF5-93B2-1FD568B7A295}"/>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26AEEDE0-7824-A904-36BD-27FB9F69B7A2}"/>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C9BE052F-CF1E-7491-9047-864AE779D5CD}"/>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5105C996-B258-6578-27C5-934620ADB316}"/>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EE1AC839-8AD2-F80D-F9A3-6BFAE6448B7A}"/>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D8D8AEC1-4430-953F-26CF-E6AABFA74510}"/>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4D1BC2A8-60E3-3E03-F4EF-541DF4B622A2}"/>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0DF767DF-4B0A-F558-2E6A-F664AE26C5DC}"/>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987E2980-FCD0-AC03-093B-58DE96DD0932}"/>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DEAEB47B-5853-BBBC-1475-6A1149DBA0AE}"/>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0F64B4F2-7E38-2373-4A47-D9195855A2E5}"/>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7FFCB324-2ACA-E586-0C75-F1F89B6795AE}"/>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BE5A3884-2A5D-08CF-ECED-9340AC61F8B3}"/>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5DA35EC3-94BA-7A4C-0D45-7ADA22DD32C8}"/>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2F7CF72B-49D0-CD40-1689-CCF300B3CD5D}"/>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4791A189-1203-6546-BD8E-AA68A52E8DDC}"/>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EFD6C931-D0F1-A0AC-D0BE-9404DEC5EEF3}"/>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ED1DDF85-B902-7FD7-2370-1CC54150C6A6}"/>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0BF5D577-FFDE-E1B1-5A4B-89BF696024ED}"/>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5CC57B3A-865E-433D-C06A-561F2BC65B1D}"/>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01EEC8CC-85D3-2D6E-09AF-906D2E534A9D}"/>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6-2.</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2A200D2A-B958-40A7-AED6-59B0659D86DC}"/>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2" name="スライド番号プレースホルダー 2">
            <a:extLst>
              <a:ext uri="{FF2B5EF4-FFF2-40B4-BE49-F238E27FC236}">
                <a16:creationId xmlns:a16="http://schemas.microsoft.com/office/drawing/2014/main" id="{4475F2DC-2C69-2F27-6346-F7AE3FF0F452}"/>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12</a:t>
            </a:fld>
            <a:endParaRPr kumimoji="1" lang="ja-JP" altLang="en-US" b="1" dirty="0">
              <a:solidFill>
                <a:schemeClr val="tx1"/>
              </a:solidFill>
            </a:endParaRPr>
          </a:p>
        </p:txBody>
      </p:sp>
    </p:spTree>
    <p:extLst>
      <p:ext uri="{BB962C8B-B14F-4D97-AF65-F5344CB8AC3E}">
        <p14:creationId xmlns:p14="http://schemas.microsoft.com/office/powerpoint/2010/main" val="609503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694952"/>
            <a:ext cx="12192000" cy="6163048"/>
          </a:xfrm>
        </p:spPr>
        <p:txBody>
          <a:bodyPr>
            <a:normAutofit/>
          </a:bodyPr>
          <a:lstStyle/>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7-1</a:t>
            </a:r>
            <a:r>
              <a:rPr lang="ja-JP" altLang="en-US" sz="1600" dirty="0">
                <a:latin typeface="BIZ UDPゴシック" panose="020B0400000000000000" pitchFamily="50" charset="-128"/>
                <a:ea typeface="BIZ UDPゴシック" panose="020B0400000000000000" pitchFamily="50" charset="-128"/>
              </a:rPr>
              <a:t> 実績等</a:t>
            </a:r>
            <a:endParaRPr lang="en-US" altLang="ja-JP" sz="1600" dirty="0">
              <a:latin typeface="BIZ UDPゴシック" panose="020B0400000000000000" pitchFamily="50" charset="-128"/>
              <a:ea typeface="BIZ UDPゴシック" panose="020B0400000000000000"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申請者における実績等について記載してください。（本補助事業との関連の有無も合わせて記載してください。業績の多い場合にはその他何件と記入してください。）</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●実績の例</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・製品化、販売実績</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・論文・口頭発表</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・著書</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・表彰</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・これまでに受けた研究開発費等とその成果</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・出資・融資</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など</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7-2 </a:t>
            </a:r>
            <a:r>
              <a:rPr lang="ja-JP" altLang="en-US" sz="1600" dirty="0">
                <a:latin typeface="BIZ UDPゴシック" panose="020B0400000000000000" pitchFamily="50" charset="-128"/>
                <a:ea typeface="BIZ UDPゴシック" panose="020B0400000000000000" pitchFamily="50" charset="-128"/>
              </a:rPr>
              <a:t>その他</a:t>
            </a:r>
            <a:endParaRPr lang="en-US" altLang="ja-JP" sz="1600" dirty="0">
              <a:latin typeface="BIZ UDPゴシック" panose="020B0400000000000000" pitchFamily="50" charset="-128"/>
              <a:ea typeface="BIZ UDPゴシック" panose="020B0400000000000000" pitchFamily="50" charset="-128"/>
            </a:endParaRPr>
          </a:p>
          <a:p>
            <a:pPr indent="134938"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その他、本申請に関連してアピール等がありましたら記載してください。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0" indent="0">
              <a:lnSpc>
                <a:spcPct val="100000"/>
              </a:lnSpc>
              <a:buNone/>
            </a:pPr>
            <a:endParaRPr kumimoji="1" lang="ja-JP" altLang="en-US" sz="16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55236969-6178-58B0-ADAC-1400DC52527C}"/>
              </a:ext>
            </a:extLst>
          </p:cNvPr>
          <p:cNvSpPr txBox="1"/>
          <p:nvPr/>
        </p:nvSpPr>
        <p:spPr>
          <a:xfrm>
            <a:off x="147781" y="116994"/>
            <a:ext cx="1791855" cy="369332"/>
          </a:xfrm>
          <a:prstGeom prst="rect">
            <a:avLst/>
          </a:prstGeom>
          <a:solidFill>
            <a:srgbClr val="92D050"/>
          </a:solidFill>
        </p:spPr>
        <p:txBody>
          <a:bodyPr wrap="square" rtlCol="0">
            <a:spAutoFit/>
          </a:bodyPr>
          <a:lstStyle/>
          <a:p>
            <a:r>
              <a:rPr kumimoji="1" lang="en-US" altLang="ja-JP" dirty="0"/>
              <a:t>SERA</a:t>
            </a:r>
            <a:r>
              <a:rPr kumimoji="1" lang="ja-JP" altLang="en-US" dirty="0"/>
              <a:t>さん書式</a:t>
            </a:r>
          </a:p>
        </p:txBody>
      </p:sp>
      <p:sp>
        <p:nvSpPr>
          <p:cNvPr id="4" name="コンテンツ プレースホルダー 2">
            <a:extLst>
              <a:ext uri="{FF2B5EF4-FFF2-40B4-BE49-F238E27FC236}">
                <a16:creationId xmlns:a16="http://schemas.microsoft.com/office/drawing/2014/main" id="{ECFCAD99-E571-7A43-CD74-9504A1EA0EC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７．その他実績等</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03E52249-510D-D1EE-D672-4DE4CEF8EE72}"/>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13</a:t>
            </a:fld>
            <a:endParaRPr kumimoji="1" lang="ja-JP" altLang="en-US" b="1" dirty="0">
              <a:solidFill>
                <a:schemeClr val="tx1"/>
              </a:solidFill>
            </a:endParaRPr>
          </a:p>
        </p:txBody>
      </p:sp>
    </p:spTree>
    <p:extLst>
      <p:ext uri="{BB962C8B-B14F-4D97-AF65-F5344CB8AC3E}">
        <p14:creationId xmlns:p14="http://schemas.microsoft.com/office/powerpoint/2010/main" val="3909068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C3B43-BCBA-6DC7-9775-EC7A564C8C79}"/>
            </a:ext>
          </a:extLst>
        </p:cNvPr>
        <p:cNvGrpSpPr/>
        <p:nvPr/>
      </p:nvGrpSpPr>
      <p:grpSpPr>
        <a:xfrm>
          <a:off x="0" y="0"/>
          <a:ext cx="0" cy="0"/>
          <a:chOff x="0" y="0"/>
          <a:chExt cx="0" cy="0"/>
        </a:xfrm>
      </p:grpSpPr>
      <p:sp>
        <p:nvSpPr>
          <p:cNvPr id="2" name="コンテンツ プレースホルダー 2">
            <a:extLst>
              <a:ext uri="{FF2B5EF4-FFF2-40B4-BE49-F238E27FC236}">
                <a16:creationId xmlns:a16="http://schemas.microsoft.com/office/drawing/2014/main" id="{53195A3B-DE2C-D8B6-DCB9-2B3A9156F32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ED4014AF-F174-50E5-28B7-FDD2E39842C8}"/>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42BBFDA5-BA51-1104-C0B7-37B6BA87A47E}"/>
              </a:ext>
            </a:extLst>
          </p:cNvPr>
          <p:cNvGraphicFramePr>
            <a:graphicFrameLocks noGrp="1"/>
          </p:cNvGraphicFramePr>
          <p:nvPr>
            <p:extLst>
              <p:ext uri="{D42A27DB-BD31-4B8C-83A1-F6EECF244321}">
                <p14:modId xmlns:p14="http://schemas.microsoft.com/office/powerpoint/2010/main" val="3647812714"/>
              </p:ext>
            </p:extLst>
          </p:nvPr>
        </p:nvGraphicFramePr>
        <p:xfrm>
          <a:off x="228207" y="734493"/>
          <a:ext cx="11835973" cy="6094895"/>
        </p:xfrm>
        <a:graphic>
          <a:graphicData uri="http://schemas.openxmlformats.org/drawingml/2006/table">
            <a:tbl>
              <a:tblPr>
                <a:tableStyleId>{5C22544A-7EE6-4342-B048-85BDC9FD1C3A}</a:tableStyleId>
              </a:tblPr>
              <a:tblGrid>
                <a:gridCol w="1009757">
                  <a:extLst>
                    <a:ext uri="{9D8B030D-6E8A-4147-A177-3AD203B41FA5}">
                      <a16:colId xmlns:a16="http://schemas.microsoft.com/office/drawing/2014/main" val="3706218787"/>
                    </a:ext>
                  </a:extLst>
                </a:gridCol>
                <a:gridCol w="4798531">
                  <a:extLst>
                    <a:ext uri="{9D8B030D-6E8A-4147-A177-3AD203B41FA5}">
                      <a16:colId xmlns:a16="http://schemas.microsoft.com/office/drawing/2014/main" val="997924801"/>
                    </a:ext>
                  </a:extLst>
                </a:gridCol>
                <a:gridCol w="1080986">
                  <a:extLst>
                    <a:ext uri="{9D8B030D-6E8A-4147-A177-3AD203B41FA5}">
                      <a16:colId xmlns:a16="http://schemas.microsoft.com/office/drawing/2014/main" val="3389661249"/>
                    </a:ext>
                  </a:extLst>
                </a:gridCol>
                <a:gridCol w="494669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3" name="スライド番号プレースホルダー 2">
            <a:extLst>
              <a:ext uri="{FF2B5EF4-FFF2-40B4-BE49-F238E27FC236}">
                <a16:creationId xmlns:a16="http://schemas.microsoft.com/office/drawing/2014/main" id="{CC169B92-DEA1-4E05-2C40-D2B12F06ADF2}"/>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14</a:t>
            </a:fld>
            <a:endParaRPr kumimoji="1" lang="ja-JP" altLang="en-US" b="1" dirty="0">
              <a:solidFill>
                <a:schemeClr val="tx1"/>
              </a:solidFill>
            </a:endParaRPr>
          </a:p>
        </p:txBody>
      </p:sp>
    </p:spTree>
    <p:extLst>
      <p:ext uri="{BB962C8B-B14F-4D97-AF65-F5344CB8AC3E}">
        <p14:creationId xmlns:p14="http://schemas.microsoft.com/office/powerpoint/2010/main" val="4243521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4B42-F429-A75D-9912-04F6813BD1D3}"/>
            </a:ext>
          </a:extLst>
        </p:cNvPr>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2F64159C-50A5-8789-BEE5-2B426592158D}"/>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D7CDA38-88A2-86AB-490E-081A071B6EC6}"/>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7522DCEE-AF9E-9879-3894-CF7FF67A0576}"/>
              </a:ext>
            </a:extLst>
          </p:cNvPr>
          <p:cNvGraphicFramePr>
            <a:graphicFrameLocks noGrp="1"/>
          </p:cNvGraphicFramePr>
          <p:nvPr>
            <p:extLst>
              <p:ext uri="{D42A27DB-BD31-4B8C-83A1-F6EECF244321}">
                <p14:modId xmlns:p14="http://schemas.microsoft.com/office/powerpoint/2010/main" val="1526397293"/>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graphicFrame>
        <p:nvGraphicFramePr>
          <p:cNvPr id="11" name="表 10">
            <a:extLst>
              <a:ext uri="{FF2B5EF4-FFF2-40B4-BE49-F238E27FC236}">
                <a16:creationId xmlns:a16="http://schemas.microsoft.com/office/drawing/2014/main" id="{5604BC73-9174-382C-3DC0-9D81B0668646}"/>
              </a:ext>
            </a:extLst>
          </p:cNvPr>
          <p:cNvGraphicFramePr>
            <a:graphicFrameLocks noGrp="1"/>
          </p:cNvGraphicFramePr>
          <p:nvPr>
            <p:extLst>
              <p:ext uri="{D42A27DB-BD31-4B8C-83A1-F6EECF244321}">
                <p14:modId xmlns:p14="http://schemas.microsoft.com/office/powerpoint/2010/main" val="3576928559"/>
              </p:ext>
            </p:extLst>
          </p:nvPr>
        </p:nvGraphicFramePr>
        <p:xfrm>
          <a:off x="1103918" y="2424705"/>
          <a:ext cx="10753785" cy="2160989"/>
        </p:xfrm>
        <a:graphic>
          <a:graphicData uri="http://schemas.openxmlformats.org/drawingml/2006/table">
            <a:tbl>
              <a:tblPr firstRow="1" firstCol="1" bandRow="1"/>
              <a:tblGrid>
                <a:gridCol w="1485006">
                  <a:extLst>
                    <a:ext uri="{9D8B030D-6E8A-4147-A177-3AD203B41FA5}">
                      <a16:colId xmlns:a16="http://schemas.microsoft.com/office/drawing/2014/main" val="1782648467"/>
                    </a:ext>
                  </a:extLst>
                </a:gridCol>
                <a:gridCol w="4362482">
                  <a:extLst>
                    <a:ext uri="{9D8B030D-6E8A-4147-A177-3AD203B41FA5}">
                      <a16:colId xmlns:a16="http://schemas.microsoft.com/office/drawing/2014/main" val="1495625439"/>
                    </a:ext>
                  </a:extLst>
                </a:gridCol>
                <a:gridCol w="1818968">
                  <a:extLst>
                    <a:ext uri="{9D8B030D-6E8A-4147-A177-3AD203B41FA5}">
                      <a16:colId xmlns:a16="http://schemas.microsoft.com/office/drawing/2014/main" val="2349707476"/>
                    </a:ext>
                  </a:extLst>
                </a:gridCol>
                <a:gridCol w="1498276">
                  <a:extLst>
                    <a:ext uri="{9D8B030D-6E8A-4147-A177-3AD203B41FA5}">
                      <a16:colId xmlns:a16="http://schemas.microsoft.com/office/drawing/2014/main" val="2140405997"/>
                    </a:ext>
                  </a:extLst>
                </a:gridCol>
                <a:gridCol w="1589053">
                  <a:extLst>
                    <a:ext uri="{9D8B030D-6E8A-4147-A177-3AD203B41FA5}">
                      <a16:colId xmlns:a16="http://schemas.microsoft.com/office/drawing/2014/main" val="3902954390"/>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根拠資料番号</a:t>
                      </a:r>
                      <a:endParaRPr lang="en-US" alt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資料１</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資料２</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914400" rtl="0" eaLnBrk="0" fontAlgn="auto" latinLnBrk="1" hangingPunct="0">
                        <a:lnSpc>
                          <a:spcPct val="100000"/>
                        </a:lnSpc>
                        <a:spcBef>
                          <a:spcPts val="0"/>
                        </a:spcBef>
                        <a:spcAft>
                          <a:spcPts val="0"/>
                        </a:spcAft>
                        <a:buClrTx/>
                        <a:buSzTx/>
                        <a:buFontTx/>
                        <a:buNone/>
                        <a:tabLst/>
                        <a:defRPr/>
                      </a:pPr>
                      <a:r>
                        <a:rPr lang="ja-JP" alt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３</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graphicFrame>
        <p:nvGraphicFramePr>
          <p:cNvPr id="14" name="表 13">
            <a:extLst>
              <a:ext uri="{FF2B5EF4-FFF2-40B4-BE49-F238E27FC236}">
                <a16:creationId xmlns:a16="http://schemas.microsoft.com/office/drawing/2014/main" id="{AF560B59-FD83-40E2-0D93-7046CC2B9A98}"/>
              </a:ext>
            </a:extLst>
          </p:cNvPr>
          <p:cNvGraphicFramePr>
            <a:graphicFrameLocks noGrp="1"/>
          </p:cNvGraphicFramePr>
          <p:nvPr>
            <p:extLst>
              <p:ext uri="{D42A27DB-BD31-4B8C-83A1-F6EECF244321}">
                <p14:modId xmlns:p14="http://schemas.microsoft.com/office/powerpoint/2010/main" val="582062104"/>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2" name="テキスト ボックス 1">
            <a:extLst>
              <a:ext uri="{FF2B5EF4-FFF2-40B4-BE49-F238E27FC236}">
                <a16:creationId xmlns:a16="http://schemas.microsoft.com/office/drawing/2014/main" id="{092A0DC8-D849-2CAD-030D-1C52D6C08778}"/>
              </a:ext>
            </a:extLst>
          </p:cNvPr>
          <p:cNvSpPr txBox="1"/>
          <p:nvPr/>
        </p:nvSpPr>
        <p:spPr>
          <a:xfrm>
            <a:off x="1206500" y="3753884"/>
            <a:ext cx="10592236" cy="600164"/>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出資の証拠書類として、</a:t>
            </a:r>
            <a:r>
              <a:rPr lang="ja-JP" altLang="en-US"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出資、新株予約権が付いた金融負債又は融資による資金調達を完了したことを証明する資料を添付してください。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a:p>
            <a:r>
              <a:rPr lang="ja-JP" altLang="en-US"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添付する資料は、「公募要領 １．応募（申請）の方法」を確認してください。</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また、添付の際に、資料番号を付して、当該番号を表中に記載してください。</a:t>
            </a:r>
          </a:p>
        </p:txBody>
      </p:sp>
      <p:sp>
        <p:nvSpPr>
          <p:cNvPr id="3" name="スライド番号プレースホルダー 2">
            <a:extLst>
              <a:ext uri="{FF2B5EF4-FFF2-40B4-BE49-F238E27FC236}">
                <a16:creationId xmlns:a16="http://schemas.microsoft.com/office/drawing/2014/main" id="{C02867E6-8EF4-993D-8287-288F7DEA2E2F}"/>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15</a:t>
            </a:fld>
            <a:endParaRPr kumimoji="1" lang="ja-JP" altLang="en-US" b="1" dirty="0">
              <a:solidFill>
                <a:schemeClr val="tx1"/>
              </a:solidFill>
            </a:endParaRPr>
          </a:p>
        </p:txBody>
      </p:sp>
    </p:spTree>
    <p:extLst>
      <p:ext uri="{BB962C8B-B14F-4D97-AF65-F5344CB8AC3E}">
        <p14:creationId xmlns:p14="http://schemas.microsoft.com/office/powerpoint/2010/main" val="1088900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F462A-EF89-0443-269C-6C9C06AA14F5}"/>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DAB7B92-FAAF-8C24-5AAF-43EC53FAA054}"/>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2BC74323-B7A8-6D5B-BE0B-D730E9730858}"/>
              </a:ext>
            </a:extLst>
          </p:cNvPr>
          <p:cNvSpPr txBox="1">
            <a:spLocks/>
          </p:cNvSpPr>
          <p:nvPr/>
        </p:nvSpPr>
        <p:spPr>
          <a:xfrm>
            <a:off x="943433" y="3958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595A7E2F-4E71-43D0-B1C9-66882EEA4FBA}"/>
              </a:ext>
            </a:extLst>
          </p:cNvPr>
          <p:cNvGraphicFramePr>
            <a:graphicFrameLocks noGrp="1"/>
          </p:cNvGraphicFramePr>
          <p:nvPr>
            <p:extLst>
              <p:ext uri="{D42A27DB-BD31-4B8C-83A1-F6EECF244321}">
                <p14:modId xmlns:p14="http://schemas.microsoft.com/office/powerpoint/2010/main" val="3355378999"/>
              </p:ext>
            </p:extLst>
          </p:nvPr>
        </p:nvGraphicFramePr>
        <p:xfrm>
          <a:off x="157316" y="721793"/>
          <a:ext cx="11870740" cy="6094895"/>
        </p:xfrm>
        <a:graphic>
          <a:graphicData uri="http://schemas.openxmlformats.org/drawingml/2006/table">
            <a:tbl>
              <a:tblPr>
                <a:tableStyleId>{5C22544A-7EE6-4342-B048-85BDC9FD1C3A}</a:tableStyleId>
              </a:tblPr>
              <a:tblGrid>
                <a:gridCol w="1012724">
                  <a:extLst>
                    <a:ext uri="{9D8B030D-6E8A-4147-A177-3AD203B41FA5}">
                      <a16:colId xmlns:a16="http://schemas.microsoft.com/office/drawing/2014/main" val="3706218787"/>
                    </a:ext>
                  </a:extLst>
                </a:gridCol>
                <a:gridCol w="4812626">
                  <a:extLst>
                    <a:ext uri="{9D8B030D-6E8A-4147-A177-3AD203B41FA5}">
                      <a16:colId xmlns:a16="http://schemas.microsoft.com/office/drawing/2014/main" val="997924801"/>
                    </a:ext>
                  </a:extLst>
                </a:gridCol>
                <a:gridCol w="1084161">
                  <a:extLst>
                    <a:ext uri="{9D8B030D-6E8A-4147-A177-3AD203B41FA5}">
                      <a16:colId xmlns:a16="http://schemas.microsoft.com/office/drawing/2014/main" val="3389661249"/>
                    </a:ext>
                  </a:extLst>
                </a:gridCol>
                <a:gridCol w="496122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2" name="正方形/長方形 1">
            <a:extLst>
              <a:ext uri="{FF2B5EF4-FFF2-40B4-BE49-F238E27FC236}">
                <a16:creationId xmlns:a16="http://schemas.microsoft.com/office/drawing/2014/main" id="{075B8B47-84EA-BD04-DC8C-60AA9F3A7EC6}"/>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DFFC19EA-2C82-5A47-8DB1-C2DB7FD7665B}"/>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16</a:t>
            </a:fld>
            <a:endParaRPr kumimoji="1" lang="ja-JP" altLang="en-US" b="1" dirty="0">
              <a:solidFill>
                <a:schemeClr val="tx1"/>
              </a:solidFill>
            </a:endParaRPr>
          </a:p>
        </p:txBody>
      </p:sp>
    </p:spTree>
    <p:extLst>
      <p:ext uri="{BB962C8B-B14F-4D97-AF65-F5344CB8AC3E}">
        <p14:creationId xmlns:p14="http://schemas.microsoft.com/office/powerpoint/2010/main" val="4117705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AFB33-41DD-B1A5-6EFB-71B0660DD730}"/>
            </a:ext>
          </a:extLst>
        </p:cNvPr>
        <p:cNvGrpSpPr/>
        <p:nvPr/>
      </p:nvGrpSpPr>
      <p:grpSpPr>
        <a:xfrm>
          <a:off x="0" y="0"/>
          <a:ext cx="0" cy="0"/>
          <a:chOff x="0" y="0"/>
          <a:chExt cx="0" cy="0"/>
        </a:xfrm>
      </p:grpSpPr>
      <p:sp>
        <p:nvSpPr>
          <p:cNvPr id="7" name="コンテンツ プレースホルダー 2">
            <a:extLst>
              <a:ext uri="{FF2B5EF4-FFF2-40B4-BE49-F238E27FC236}">
                <a16:creationId xmlns:a16="http://schemas.microsoft.com/office/drawing/2014/main" id="{B6BD4813-DDD7-C736-9A63-87BF539A74DF}"/>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85F3CDC0-2ABA-57CB-DF83-1626A7ECCDC8}"/>
              </a:ext>
            </a:extLst>
          </p:cNvPr>
          <p:cNvGraphicFramePr>
            <a:graphicFrameLocks noGrp="1"/>
          </p:cNvGraphicFramePr>
          <p:nvPr>
            <p:extLst>
              <p:ext uri="{D42A27DB-BD31-4B8C-83A1-F6EECF244321}">
                <p14:modId xmlns:p14="http://schemas.microsoft.com/office/powerpoint/2010/main" val="1226318761"/>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graphicFrame>
        <p:nvGraphicFramePr>
          <p:cNvPr id="11" name="表 10">
            <a:extLst>
              <a:ext uri="{FF2B5EF4-FFF2-40B4-BE49-F238E27FC236}">
                <a16:creationId xmlns:a16="http://schemas.microsoft.com/office/drawing/2014/main" id="{517C435F-7724-821B-665F-D70986C2E249}"/>
              </a:ext>
            </a:extLst>
          </p:cNvPr>
          <p:cNvGraphicFramePr>
            <a:graphicFrameLocks noGrp="1"/>
          </p:cNvGraphicFramePr>
          <p:nvPr/>
        </p:nvGraphicFramePr>
        <p:xfrm>
          <a:off x="1103918" y="2424705"/>
          <a:ext cx="10753785" cy="2160989"/>
        </p:xfrm>
        <a:graphic>
          <a:graphicData uri="http://schemas.openxmlformats.org/drawingml/2006/table">
            <a:tbl>
              <a:tblPr firstRow="1" firstCol="1" bandRow="1"/>
              <a:tblGrid>
                <a:gridCol w="1485006">
                  <a:extLst>
                    <a:ext uri="{9D8B030D-6E8A-4147-A177-3AD203B41FA5}">
                      <a16:colId xmlns:a16="http://schemas.microsoft.com/office/drawing/2014/main" val="1782648467"/>
                    </a:ext>
                  </a:extLst>
                </a:gridCol>
                <a:gridCol w="4362482">
                  <a:extLst>
                    <a:ext uri="{9D8B030D-6E8A-4147-A177-3AD203B41FA5}">
                      <a16:colId xmlns:a16="http://schemas.microsoft.com/office/drawing/2014/main" val="1495625439"/>
                    </a:ext>
                  </a:extLst>
                </a:gridCol>
                <a:gridCol w="1818968">
                  <a:extLst>
                    <a:ext uri="{9D8B030D-6E8A-4147-A177-3AD203B41FA5}">
                      <a16:colId xmlns:a16="http://schemas.microsoft.com/office/drawing/2014/main" val="2349707476"/>
                    </a:ext>
                  </a:extLst>
                </a:gridCol>
                <a:gridCol w="1498276">
                  <a:extLst>
                    <a:ext uri="{9D8B030D-6E8A-4147-A177-3AD203B41FA5}">
                      <a16:colId xmlns:a16="http://schemas.microsoft.com/office/drawing/2014/main" val="2140405997"/>
                    </a:ext>
                  </a:extLst>
                </a:gridCol>
                <a:gridCol w="1589053">
                  <a:extLst>
                    <a:ext uri="{9D8B030D-6E8A-4147-A177-3AD203B41FA5}">
                      <a16:colId xmlns:a16="http://schemas.microsoft.com/office/drawing/2014/main" val="3902954390"/>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根拠資料番号</a:t>
                      </a:r>
                      <a:endParaRPr lang="en-US" alt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資料１</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資料２</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914400" rtl="0" eaLnBrk="0" fontAlgn="auto" latinLnBrk="1" hangingPunct="0">
                        <a:lnSpc>
                          <a:spcPct val="100000"/>
                        </a:lnSpc>
                        <a:spcBef>
                          <a:spcPts val="0"/>
                        </a:spcBef>
                        <a:spcAft>
                          <a:spcPts val="0"/>
                        </a:spcAft>
                        <a:buClrTx/>
                        <a:buSzTx/>
                        <a:buFontTx/>
                        <a:buNone/>
                        <a:tabLst/>
                        <a:defRPr/>
                      </a:pPr>
                      <a:r>
                        <a:rPr lang="ja-JP" alt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３</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graphicFrame>
        <p:nvGraphicFramePr>
          <p:cNvPr id="14" name="表 13">
            <a:extLst>
              <a:ext uri="{FF2B5EF4-FFF2-40B4-BE49-F238E27FC236}">
                <a16:creationId xmlns:a16="http://schemas.microsoft.com/office/drawing/2014/main" id="{0E48209F-0474-3177-52EA-B001A7DE5C83}"/>
              </a:ext>
            </a:extLst>
          </p:cNvPr>
          <p:cNvGraphicFramePr>
            <a:graphicFrameLocks noGrp="1"/>
          </p:cNvGraphicFramePr>
          <p:nvPr>
            <p:extLst>
              <p:ext uri="{D42A27DB-BD31-4B8C-83A1-F6EECF244321}">
                <p14:modId xmlns:p14="http://schemas.microsoft.com/office/powerpoint/2010/main" val="4164315325"/>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2" name="コンテンツ プレースホルダー 2">
            <a:extLst>
              <a:ext uri="{FF2B5EF4-FFF2-40B4-BE49-F238E27FC236}">
                <a16:creationId xmlns:a16="http://schemas.microsoft.com/office/drawing/2014/main" id="{CEF7660B-1273-E5AB-5834-C2DA4B58C43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正方形/長方形 2">
            <a:extLst>
              <a:ext uri="{FF2B5EF4-FFF2-40B4-BE49-F238E27FC236}">
                <a16:creationId xmlns:a16="http://schemas.microsoft.com/office/drawing/2014/main" id="{693D8EAD-C280-F727-E910-A58ED59E32C0}"/>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A6DE7853-DA64-FAE8-9AEE-F00A52875868}"/>
              </a:ext>
            </a:extLst>
          </p:cNvPr>
          <p:cNvSpPr txBox="1"/>
          <p:nvPr/>
        </p:nvSpPr>
        <p:spPr>
          <a:xfrm>
            <a:off x="1206500" y="3753884"/>
            <a:ext cx="10474223" cy="600164"/>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出資の証拠書類として、</a:t>
            </a:r>
            <a:r>
              <a:rPr lang="ja-JP" altLang="en-US"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出資、新株予約権が付いた金融負債又は融資による資金調達を完了したことを証明する資料を添付してください。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a:p>
            <a:r>
              <a:rPr lang="ja-JP" altLang="en-US"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添付する資料は、 「公募要領 １．応募（申請）の方法」を確認してください。</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また、添付の際に、資料番号を付して、当該番号を表中に記載してください。</a:t>
            </a:r>
          </a:p>
        </p:txBody>
      </p:sp>
      <p:sp>
        <p:nvSpPr>
          <p:cNvPr id="5" name="スライド番号プレースホルダー 2">
            <a:extLst>
              <a:ext uri="{FF2B5EF4-FFF2-40B4-BE49-F238E27FC236}">
                <a16:creationId xmlns:a16="http://schemas.microsoft.com/office/drawing/2014/main" id="{ABDA11AD-2C06-3A90-DADB-A28ED7E3CBD1}"/>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17</a:t>
            </a:fld>
            <a:endParaRPr kumimoji="1" lang="ja-JP" altLang="en-US" b="1" dirty="0">
              <a:solidFill>
                <a:schemeClr val="tx1"/>
              </a:solidFill>
            </a:endParaRPr>
          </a:p>
        </p:txBody>
      </p:sp>
    </p:spTree>
    <p:extLst>
      <p:ext uri="{BB962C8B-B14F-4D97-AF65-F5344CB8AC3E}">
        <p14:creationId xmlns:p14="http://schemas.microsoft.com/office/powerpoint/2010/main" val="337261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E8DC7C01-A6AC-4817-2C7C-DF3F84780588}"/>
              </a:ext>
            </a:extLst>
          </p:cNvPr>
          <p:cNvSpPr/>
          <p:nvPr/>
        </p:nvSpPr>
        <p:spPr>
          <a:xfrm>
            <a:off x="98323" y="1279238"/>
            <a:ext cx="12005188" cy="258791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事業プロジェクトの概要</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kumimoji="1"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今回の補助事業（補助金の対象となる事業）の内容ではなく、</a:t>
            </a:r>
            <a:r>
              <a:rPr lang="ja-JP" altLang="en-US" sz="1600" u="sng" dirty="0">
                <a:solidFill>
                  <a:srgbClr val="FF0000"/>
                </a:solidFill>
                <a:latin typeface="BIZ UDPゴシック" panose="020B0400000000000000" pitchFamily="50" charset="-128"/>
                <a:ea typeface="BIZ UDPゴシック" panose="020B0400000000000000" pitchFamily="50" charset="-128"/>
              </a:rPr>
              <a:t>当該補助事業成果を活用して実現を目指す企業体としての事業全体</a:t>
            </a:r>
            <a:r>
              <a:rPr lang="ja-JP" altLang="en-US" sz="1600" dirty="0">
                <a:solidFill>
                  <a:srgbClr val="FF0000"/>
                </a:solidFill>
                <a:latin typeface="BIZ UDPゴシック" panose="020B0400000000000000" pitchFamily="50" charset="-128"/>
                <a:ea typeface="BIZ UDPゴシック" panose="020B0400000000000000" pitchFamily="50" charset="-128"/>
              </a:rPr>
              <a:t>について記載をお願いします。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600" u="sng" dirty="0">
                <a:solidFill>
                  <a:srgbClr val="FF0000"/>
                </a:solidFill>
                <a:latin typeface="BIZ UDPゴシック" panose="020B0400000000000000" pitchFamily="50" charset="-128"/>
                <a:ea typeface="BIZ UDPゴシック" panose="020B0400000000000000" pitchFamily="50" charset="-128"/>
              </a:rPr>
              <a:t>なお、環境保全に資する事業実施であることを明確に記載してください。</a:t>
            </a:r>
          </a:p>
        </p:txBody>
      </p:sp>
      <p:sp>
        <p:nvSpPr>
          <p:cNvPr id="3" name="正方形/長方形 2">
            <a:extLst>
              <a:ext uri="{FF2B5EF4-FFF2-40B4-BE49-F238E27FC236}">
                <a16:creationId xmlns:a16="http://schemas.microsoft.com/office/drawing/2014/main" id="{98E0A669-6FD8-0D11-5E4D-C448FF4F5E67}"/>
              </a:ext>
            </a:extLst>
          </p:cNvPr>
          <p:cNvSpPr/>
          <p:nvPr/>
        </p:nvSpPr>
        <p:spPr>
          <a:xfrm>
            <a:off x="98324" y="3981382"/>
            <a:ext cx="12005188" cy="27527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補助事業における実施内容及びその目標</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今回の補助事業（補助金の対象となる事業）で</a:t>
            </a:r>
            <a:r>
              <a:rPr kumimoji="1" lang="ja-JP" altLang="en-US" sz="1600" u="sng" dirty="0">
                <a:solidFill>
                  <a:srgbClr val="FF0000"/>
                </a:solidFill>
                <a:latin typeface="BIZ UDPゴシック" panose="020B0400000000000000" pitchFamily="50" charset="-128"/>
                <a:ea typeface="BIZ UDPゴシック" panose="020B0400000000000000" pitchFamily="50" charset="-128"/>
              </a:rPr>
              <a:t>実施する内容及びその目標のみ</a:t>
            </a:r>
            <a:r>
              <a:rPr kumimoji="1" lang="ja-JP" altLang="en-US" sz="1600" dirty="0">
                <a:solidFill>
                  <a:srgbClr val="FF0000"/>
                </a:solidFill>
                <a:latin typeface="BIZ UDPゴシック" panose="020B0400000000000000" pitchFamily="50" charset="-128"/>
                <a:ea typeface="BIZ UDPゴシック" panose="020B0400000000000000" pitchFamily="50" charset="-128"/>
              </a:rPr>
              <a:t>記載してください。</a:t>
            </a:r>
            <a:r>
              <a:rPr lang="ja-JP" altLang="en-US" sz="1600" dirty="0">
                <a:solidFill>
                  <a:srgbClr val="FF0000"/>
                </a:solidFill>
                <a:latin typeface="BIZ UDPゴシック" panose="020B0400000000000000" pitchFamily="50" charset="-128"/>
                <a:ea typeface="BIZ UDPゴシック" panose="020B0400000000000000" pitchFamily="50" charset="-128"/>
              </a:rPr>
              <a:t>こちらに記載した内容が実際に実施されているかを事業報告の際に確認します。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なお、補助事業（補助金の対象となる事業）を実施することで、どのように環境保全に資するのかを具体的に記載してください。</a:t>
            </a:r>
          </a:p>
        </p:txBody>
      </p:sp>
      <p:sp>
        <p:nvSpPr>
          <p:cNvPr id="7" name="コンテンツ プレースホルダー 2">
            <a:extLst>
              <a:ext uri="{FF2B5EF4-FFF2-40B4-BE49-F238E27FC236}">
                <a16:creationId xmlns:a16="http://schemas.microsoft.com/office/drawing/2014/main" id="{2529A5FF-A4C6-3B8C-9993-53A804C5A86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1.</a:t>
            </a:r>
            <a:r>
              <a:rPr lang="ja-JP" altLang="en-US" sz="2800" b="1" dirty="0">
                <a:latin typeface="BIZ UDPゴシック" panose="020B0400000000000000" pitchFamily="50" charset="-128"/>
                <a:ea typeface="BIZ UDPゴシック" panose="020B0400000000000000" pitchFamily="50" charset="-128"/>
              </a:rPr>
              <a:t>事業概要</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C47A0C71-676B-484F-9F1E-48FA8F447419}"/>
              </a:ext>
            </a:extLst>
          </p:cNvPr>
          <p:cNvSpPr txBox="1"/>
          <p:nvPr/>
        </p:nvSpPr>
        <p:spPr>
          <a:xfrm>
            <a:off x="0" y="694463"/>
            <a:ext cx="12192000" cy="584775"/>
          </a:xfrm>
          <a:prstGeom prst="rect">
            <a:avLst/>
          </a:prstGeom>
          <a:noFill/>
        </p:spPr>
        <p:txBody>
          <a:bodyPr wrap="square">
            <a:spAutoFit/>
          </a:bodyPr>
          <a:lstStyle/>
          <a:p>
            <a:pPr marL="285750" indent="-285750">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事業の内容を１枚に記載してください。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C54D9FD2-BE5A-4909-9287-A7BB89703054}"/>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2</a:t>
            </a:fld>
            <a:endParaRPr kumimoji="1" lang="ja-JP" altLang="en-US" b="1" dirty="0">
              <a:solidFill>
                <a:schemeClr val="tx1"/>
              </a:solidFill>
            </a:endParaRPr>
          </a:p>
        </p:txBody>
      </p:sp>
    </p:spTree>
    <p:extLst>
      <p:ext uri="{BB962C8B-B14F-4D97-AF65-F5344CB8AC3E}">
        <p14:creationId xmlns:p14="http://schemas.microsoft.com/office/powerpoint/2010/main" val="2048379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60FEC5F0-871D-9D2E-B138-9B526737094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2.</a:t>
            </a:r>
            <a:r>
              <a:rPr lang="ja-JP" altLang="en-US" sz="2800" b="1" dirty="0">
                <a:latin typeface="BIZ UDPゴシック" panose="020B0400000000000000" pitchFamily="50" charset="-128"/>
                <a:ea typeface="BIZ UDPゴシック" panose="020B0400000000000000" pitchFamily="50" charset="-128"/>
              </a:rPr>
              <a:t>事業プロジェクト・補助事業の概要図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AB05BE52-402B-DFDF-C980-22E497D55C91}"/>
              </a:ext>
            </a:extLst>
          </p:cNvPr>
          <p:cNvSpPr/>
          <p:nvPr/>
        </p:nvSpPr>
        <p:spPr>
          <a:xfrm>
            <a:off x="876300" y="1614185"/>
            <a:ext cx="10130928" cy="4990641"/>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a:solidFill>
                  <a:schemeClr val="bg1"/>
                </a:solidFill>
                <a:latin typeface="BIZ UDPゴシック" panose="020B0400000000000000" pitchFamily="50" charset="-128"/>
                <a:ea typeface="BIZ UDPゴシック" panose="020B0400000000000000" pitchFamily="50" charset="-128"/>
              </a:rPr>
              <a:t>事業プロジェクト・補助事業の概要図</a:t>
            </a:r>
          </a:p>
        </p:txBody>
      </p:sp>
      <p:sp>
        <p:nvSpPr>
          <p:cNvPr id="8" name="テキスト ボックス 7">
            <a:extLst>
              <a:ext uri="{FF2B5EF4-FFF2-40B4-BE49-F238E27FC236}">
                <a16:creationId xmlns:a16="http://schemas.microsoft.com/office/drawing/2014/main" id="{B88DDF1A-63AF-9B56-4C42-7D746C60B46F}"/>
              </a:ext>
            </a:extLst>
          </p:cNvPr>
          <p:cNvSpPr txBox="1"/>
          <p:nvPr/>
        </p:nvSpPr>
        <p:spPr>
          <a:xfrm>
            <a:off x="-1" y="690855"/>
            <a:ext cx="12192001" cy="584775"/>
          </a:xfrm>
          <a:prstGeom prst="rect">
            <a:avLst/>
          </a:prstGeom>
          <a:noFill/>
        </p:spPr>
        <p:txBody>
          <a:bodyPr wrap="square">
            <a:sp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「事業プロジェクト」と「今回の補助事業（補助金の対象となる事業） 」について、その両者の関係がわかるように概要内容を１枚にまとめた図を記載してください。</a:t>
            </a:r>
            <a:endParaRPr lang="ja-JP" altLang="en-US" sz="1600" dirty="0">
              <a:solidFill>
                <a:srgbClr val="FF0000"/>
              </a:solidFill>
            </a:endParaRPr>
          </a:p>
        </p:txBody>
      </p:sp>
      <p:sp>
        <p:nvSpPr>
          <p:cNvPr id="2" name="スライド番号プレースホルダー 2">
            <a:extLst>
              <a:ext uri="{FF2B5EF4-FFF2-40B4-BE49-F238E27FC236}">
                <a16:creationId xmlns:a16="http://schemas.microsoft.com/office/drawing/2014/main" id="{EADEE461-7A64-88CE-0571-9AED47D8B634}"/>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3</a:t>
            </a:fld>
            <a:endParaRPr kumimoji="1" lang="ja-JP" altLang="en-US" b="1" dirty="0">
              <a:solidFill>
                <a:schemeClr val="tx1"/>
              </a:solidFill>
            </a:endParaRPr>
          </a:p>
        </p:txBody>
      </p:sp>
    </p:spTree>
    <p:extLst>
      <p:ext uri="{BB962C8B-B14F-4D97-AF65-F5344CB8AC3E}">
        <p14:creationId xmlns:p14="http://schemas.microsoft.com/office/powerpoint/2010/main" val="4005675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9CDBC-B81F-3AD5-A13F-6DC9899F3AD4}"/>
            </a:ext>
          </a:extLst>
        </p:cNvPr>
        <p:cNvGrpSpPr/>
        <p:nvPr/>
      </p:nvGrpSpPr>
      <p:grpSpPr>
        <a:xfrm>
          <a:off x="0" y="0"/>
          <a:ext cx="0" cy="0"/>
          <a:chOff x="0" y="0"/>
          <a:chExt cx="0" cy="0"/>
        </a:xfrm>
      </p:grpSpPr>
      <p:sp>
        <p:nvSpPr>
          <p:cNvPr id="22" name="コンテンツ プレースホルダー 2">
            <a:extLst>
              <a:ext uri="{FF2B5EF4-FFF2-40B4-BE49-F238E27FC236}">
                <a16:creationId xmlns:a16="http://schemas.microsoft.com/office/drawing/2014/main" id="{AA5B2592-ADA1-BAAB-6329-7F978875F248}"/>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３．補助事業の実施体制図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80479841-4A7E-8CA3-B843-BC0E100C22CF}"/>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75483970-CD18-9BDA-5B03-EC62750F7244}"/>
              </a:ext>
            </a:extLst>
          </p:cNvPr>
          <p:cNvSpPr/>
          <p:nvPr/>
        </p:nvSpPr>
        <p:spPr>
          <a:xfrm>
            <a:off x="0" y="678779"/>
            <a:ext cx="12192000" cy="13603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spAutoFit/>
          </a:bodyPr>
          <a:lstStyle/>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補助事業の実施体制について、代表事業者および共同事業者の関係性について、各者の役割を含め、図を用いて分かりやすく記載してください。あわせて、補助事業を実施するにあたり必要となる個々の機能について、誰が提供するのかが明確となるよう、外部協力体制を含めた具体的な補助事業の実施体制を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「補助事業」は、今回の補助事業（補助金の対象となる事業）で実施する内容です。</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下図は記載イメージです。単独（代表事業者のみ）の場合も記載してください。</a:t>
            </a:r>
          </a:p>
        </p:txBody>
      </p:sp>
      <p:grpSp>
        <p:nvGrpSpPr>
          <p:cNvPr id="4" name="グループ化 3">
            <a:extLst>
              <a:ext uri="{FF2B5EF4-FFF2-40B4-BE49-F238E27FC236}">
                <a16:creationId xmlns:a16="http://schemas.microsoft.com/office/drawing/2014/main" id="{7941DC74-74A0-5BA8-4257-A6260208A5F6}"/>
              </a:ext>
            </a:extLst>
          </p:cNvPr>
          <p:cNvGrpSpPr/>
          <p:nvPr/>
        </p:nvGrpSpPr>
        <p:grpSpPr>
          <a:xfrm>
            <a:off x="528650" y="2291371"/>
            <a:ext cx="6673427" cy="4361087"/>
            <a:chOff x="0" y="0"/>
            <a:chExt cx="5455920" cy="3246120"/>
          </a:xfrm>
        </p:grpSpPr>
        <p:sp>
          <p:nvSpPr>
            <p:cNvPr id="5" name="正方形/長方形 4">
              <a:extLst>
                <a:ext uri="{FF2B5EF4-FFF2-40B4-BE49-F238E27FC236}">
                  <a16:creationId xmlns:a16="http://schemas.microsoft.com/office/drawing/2014/main" id="{147FF60A-9F3A-05F5-BD82-5234A268588E}"/>
                </a:ext>
              </a:extLst>
            </p:cNvPr>
            <p:cNvSpPr/>
            <p:nvPr/>
          </p:nvSpPr>
          <p:spPr>
            <a:xfrm>
              <a:off x="0" y="152400"/>
              <a:ext cx="5455920" cy="3093720"/>
            </a:xfrm>
            <a:prstGeom prst="rect">
              <a:avLst/>
            </a:prstGeom>
            <a:noFill/>
            <a:ln w="12700" cap="flat" cmpd="sng" algn="ctr">
              <a:solidFill>
                <a:sysClr val="windowText" lastClr="000000"/>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8" name="正方形/長方形 7">
              <a:extLst>
                <a:ext uri="{FF2B5EF4-FFF2-40B4-BE49-F238E27FC236}">
                  <a16:creationId xmlns:a16="http://schemas.microsoft.com/office/drawing/2014/main" id="{730B9F15-2CB1-C49A-2BBD-BA49D9F37AC7}"/>
                </a:ext>
              </a:extLst>
            </p:cNvPr>
            <p:cNvSpPr/>
            <p:nvPr/>
          </p:nvSpPr>
          <p:spPr>
            <a:xfrm>
              <a:off x="129540" y="449580"/>
              <a:ext cx="1996440" cy="264414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事業実施代表者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・全体総括及び調整</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・〇〇の知財戦略や事業モデルを踏まえた事業計画の策定</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9" name="正方形/長方形 8">
              <a:extLst>
                <a:ext uri="{FF2B5EF4-FFF2-40B4-BE49-F238E27FC236}">
                  <a16:creationId xmlns:a16="http://schemas.microsoft.com/office/drawing/2014/main" id="{66FC6FE7-4BE2-C545-9C22-6B130221636B}"/>
                </a:ext>
              </a:extLst>
            </p:cNvPr>
            <p:cNvSpPr/>
            <p:nvPr/>
          </p:nvSpPr>
          <p:spPr>
            <a:xfrm>
              <a:off x="3581400" y="441960"/>
              <a:ext cx="1752600" cy="255270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共同</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事業者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・●●化合物が○○の○○に及ぼす影響等の解析</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・●●技術の現地実証、評価、改善点の抽出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・試作品○○の実証と改良</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・〇〇から取得したデータの分析</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10" name="正方形/長方形 9">
              <a:extLst>
                <a:ext uri="{FF2B5EF4-FFF2-40B4-BE49-F238E27FC236}">
                  <a16:creationId xmlns:a16="http://schemas.microsoft.com/office/drawing/2014/main" id="{539BCE92-3ADC-8415-C73A-2A4211D60853}"/>
                </a:ext>
              </a:extLst>
            </p:cNvPr>
            <p:cNvSpPr/>
            <p:nvPr/>
          </p:nvSpPr>
          <p:spPr>
            <a:xfrm>
              <a:off x="1600200" y="0"/>
              <a:ext cx="2354580" cy="320040"/>
            </a:xfrm>
            <a:prstGeom prst="rect">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グループ</a:t>
              </a:r>
            </a:p>
          </p:txBody>
        </p:sp>
        <p:sp>
          <p:nvSpPr>
            <p:cNvPr id="11" name="矢印: 右 10">
              <a:extLst>
                <a:ext uri="{FF2B5EF4-FFF2-40B4-BE49-F238E27FC236}">
                  <a16:creationId xmlns:a16="http://schemas.microsoft.com/office/drawing/2014/main" id="{F183BD63-66A7-220C-9559-E22FD3924064}"/>
                </a:ext>
              </a:extLst>
            </p:cNvPr>
            <p:cNvSpPr/>
            <p:nvPr/>
          </p:nvSpPr>
          <p:spPr>
            <a:xfrm>
              <a:off x="2232660" y="11849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2" name="テキスト ボックス 2">
              <a:extLst>
                <a:ext uri="{FF2B5EF4-FFF2-40B4-BE49-F238E27FC236}">
                  <a16:creationId xmlns:a16="http://schemas.microsoft.com/office/drawing/2014/main" id="{C3CCD30C-F0BD-9EA5-578B-202AFB527980}"/>
                </a:ext>
              </a:extLst>
            </p:cNvPr>
            <p:cNvSpPr txBox="1">
              <a:spLocks noChangeArrowheads="1"/>
            </p:cNvSpPr>
            <p:nvPr/>
          </p:nvSpPr>
          <p:spPr bwMode="auto">
            <a:xfrm>
              <a:off x="2210958" y="525495"/>
              <a:ext cx="1409700" cy="710177"/>
            </a:xfrm>
            <a:prstGeom prst="rect">
              <a:avLst/>
            </a:prstGeom>
            <a:noFill/>
            <a:ln w="9525">
              <a:noFill/>
              <a:miter lim="800000"/>
              <a:headEnd/>
              <a:tailEnd/>
            </a:ln>
          </p:spPr>
          <p:txBody>
            <a:bodyPr rot="0" vert="horz" wrap="square" lIns="91440" tIns="45720" rIns="91440" bIns="45720" anchor="t" anchorCtr="0">
              <a:sp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試作品○○の提供</a:t>
              </a:r>
            </a:p>
          </p:txBody>
        </p:sp>
        <p:sp>
          <p:nvSpPr>
            <p:cNvPr id="13" name="矢印: 右 12">
              <a:extLst>
                <a:ext uri="{FF2B5EF4-FFF2-40B4-BE49-F238E27FC236}">
                  <a16:creationId xmlns:a16="http://schemas.microsoft.com/office/drawing/2014/main" id="{19B1F778-4962-1ABB-21BE-3D43F95CB4CD}"/>
                </a:ext>
              </a:extLst>
            </p:cNvPr>
            <p:cNvSpPr/>
            <p:nvPr/>
          </p:nvSpPr>
          <p:spPr>
            <a:xfrm rot="10800000">
              <a:off x="2205990" y="19850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4" name="テキスト ボックス 2">
              <a:extLst>
                <a:ext uri="{FF2B5EF4-FFF2-40B4-BE49-F238E27FC236}">
                  <a16:creationId xmlns:a16="http://schemas.microsoft.com/office/drawing/2014/main" id="{C691877F-F9E7-73FD-5D3C-BD2B62510474}"/>
                </a:ext>
              </a:extLst>
            </p:cNvPr>
            <p:cNvSpPr txBox="1">
              <a:spLocks noChangeArrowheads="1"/>
            </p:cNvSpPr>
            <p:nvPr/>
          </p:nvSpPr>
          <p:spPr bwMode="auto">
            <a:xfrm>
              <a:off x="2171700" y="2095500"/>
              <a:ext cx="1409700" cy="716280"/>
            </a:xfrm>
            <a:prstGeom prst="rect">
              <a:avLst/>
            </a:prstGeom>
            <a:noFill/>
            <a:ln w="9525">
              <a:noFill/>
              <a:miter lim="800000"/>
              <a:headEnd/>
              <a:tailEnd/>
            </a:ln>
          </p:spPr>
          <p:txBody>
            <a:bodyPr rot="0" vert="horz" wrap="square" lIns="91440" tIns="45720" rIns="91440" bIns="45720" anchor="t" anchorCtr="0">
              <a:no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○○に係るデータの提供○○の実証結果・評価等のフィードバック</a:t>
              </a:r>
            </a:p>
          </p:txBody>
        </p:sp>
      </p:grpSp>
      <p:sp>
        <p:nvSpPr>
          <p:cNvPr id="15" name="正方形/長方形 14">
            <a:extLst>
              <a:ext uri="{FF2B5EF4-FFF2-40B4-BE49-F238E27FC236}">
                <a16:creationId xmlns:a16="http://schemas.microsoft.com/office/drawing/2014/main" id="{3153F11C-8E31-907F-ED0C-D4CFF46471DB}"/>
              </a:ext>
            </a:extLst>
          </p:cNvPr>
          <p:cNvSpPr/>
          <p:nvPr/>
        </p:nvSpPr>
        <p:spPr>
          <a:xfrm>
            <a:off x="7398232" y="2281735"/>
            <a:ext cx="4205915" cy="2130664"/>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代表</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者</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l" eaLnBrk="0" latinLnBrk="1" hangingPunct="0">
              <a:buNone/>
            </a:pP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・○○に係るデータの解析</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・○○を内容とする</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FS</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PoC</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の実施と、それを踏まえた有望な事業モデルの構築</a:t>
            </a:r>
          </a:p>
          <a:p>
            <a:pPr algn="r"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…等</a:t>
            </a:r>
          </a:p>
        </p:txBody>
      </p:sp>
      <p:sp>
        <p:nvSpPr>
          <p:cNvPr id="17" name="テキスト ボックス 16">
            <a:extLst>
              <a:ext uri="{FF2B5EF4-FFF2-40B4-BE49-F238E27FC236}">
                <a16:creationId xmlns:a16="http://schemas.microsoft.com/office/drawing/2014/main" id="{B7A05738-0DBC-43D8-D7CF-887C984C50D8}"/>
              </a:ext>
            </a:extLst>
          </p:cNvPr>
          <p:cNvSpPr txBox="1"/>
          <p:nvPr/>
        </p:nvSpPr>
        <p:spPr>
          <a:xfrm>
            <a:off x="8547835" y="4405010"/>
            <a:ext cx="1906707"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単独の記載例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3" name="テキスト ボックス 2">
            <a:extLst>
              <a:ext uri="{FF2B5EF4-FFF2-40B4-BE49-F238E27FC236}">
                <a16:creationId xmlns:a16="http://schemas.microsoft.com/office/drawing/2014/main" id="{566028D7-8DE7-8C96-6497-0055589382BD}"/>
              </a:ext>
            </a:extLst>
          </p:cNvPr>
          <p:cNvSpPr txBox="1"/>
          <p:nvPr/>
        </p:nvSpPr>
        <p:spPr>
          <a:xfrm>
            <a:off x="3287496" y="6267474"/>
            <a:ext cx="3415396"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共同事業者がいる場合</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19" name="コンテンツ プレースホルダー 2">
            <a:extLst>
              <a:ext uri="{FF2B5EF4-FFF2-40B4-BE49-F238E27FC236}">
                <a16:creationId xmlns:a16="http://schemas.microsoft.com/office/drawing/2014/main" id="{42C6939F-1B95-D9C5-C170-4272E4C6ABA8}"/>
              </a:ext>
            </a:extLst>
          </p:cNvPr>
          <p:cNvSpPr txBox="1">
            <a:spLocks/>
          </p:cNvSpPr>
          <p:nvPr/>
        </p:nvSpPr>
        <p:spPr>
          <a:xfrm>
            <a:off x="335729" y="-1155160"/>
            <a:ext cx="6181924" cy="4296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2">
            <a:extLst>
              <a:ext uri="{FF2B5EF4-FFF2-40B4-BE49-F238E27FC236}">
                <a16:creationId xmlns:a16="http://schemas.microsoft.com/office/drawing/2014/main" id="{14753B0D-B72C-12A8-5F11-8B312932AB2B}"/>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4</a:t>
            </a:fld>
            <a:endParaRPr kumimoji="1" lang="ja-JP" altLang="en-US" b="1" dirty="0">
              <a:solidFill>
                <a:schemeClr val="tx1"/>
              </a:solidFill>
            </a:endParaRPr>
          </a:p>
        </p:txBody>
      </p:sp>
    </p:spTree>
    <p:extLst>
      <p:ext uri="{BB962C8B-B14F-4D97-AF65-F5344CB8AC3E}">
        <p14:creationId xmlns:p14="http://schemas.microsoft.com/office/powerpoint/2010/main" val="2618046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7743D-F997-4E02-21A9-133C33C98887}"/>
            </a:ext>
          </a:extLst>
        </p:cNvPr>
        <p:cNvGrpSpPr/>
        <p:nvPr/>
      </p:nvGrpSpPr>
      <p:grpSpPr>
        <a:xfrm>
          <a:off x="0" y="0"/>
          <a:ext cx="0" cy="0"/>
          <a:chOff x="0" y="0"/>
          <a:chExt cx="0" cy="0"/>
        </a:xfrm>
      </p:grpSpPr>
      <p:sp>
        <p:nvSpPr>
          <p:cNvPr id="27" name="コンテンツ プレースホルダー 2">
            <a:extLst>
              <a:ext uri="{FF2B5EF4-FFF2-40B4-BE49-F238E27FC236}">
                <a16:creationId xmlns:a16="http://schemas.microsoft.com/office/drawing/2014/main" id="{4308897E-AA24-3B85-EAAF-5625E3ABA28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４．補助事業の事業実施者一覧</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97718E83-D092-DFFC-FCEE-0AC62E7760C4}"/>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 name="表 1">
            <a:extLst>
              <a:ext uri="{FF2B5EF4-FFF2-40B4-BE49-F238E27FC236}">
                <a16:creationId xmlns:a16="http://schemas.microsoft.com/office/drawing/2014/main" id="{14B5CCD5-0BBC-0F29-D6D0-71366A577211}"/>
              </a:ext>
            </a:extLst>
          </p:cNvPr>
          <p:cNvGraphicFramePr>
            <a:graphicFrameLocks noGrp="1"/>
          </p:cNvGraphicFramePr>
          <p:nvPr>
            <p:extLst>
              <p:ext uri="{D42A27DB-BD31-4B8C-83A1-F6EECF244321}">
                <p14:modId xmlns:p14="http://schemas.microsoft.com/office/powerpoint/2010/main" val="3812868114"/>
              </p:ext>
            </p:extLst>
          </p:nvPr>
        </p:nvGraphicFramePr>
        <p:xfrm>
          <a:off x="226142" y="1789757"/>
          <a:ext cx="11777338" cy="4373334"/>
        </p:xfrm>
        <a:graphic>
          <a:graphicData uri="http://schemas.openxmlformats.org/drawingml/2006/table">
            <a:tbl>
              <a:tblPr firstRow="1" firstCol="1" bandRow="1">
                <a:tableStyleId>{5C22544A-7EE6-4342-B048-85BDC9FD1C3A}</a:tableStyleId>
              </a:tblPr>
              <a:tblGrid>
                <a:gridCol w="1616290">
                  <a:extLst>
                    <a:ext uri="{9D8B030D-6E8A-4147-A177-3AD203B41FA5}">
                      <a16:colId xmlns:a16="http://schemas.microsoft.com/office/drawing/2014/main" val="766747730"/>
                    </a:ext>
                  </a:extLst>
                </a:gridCol>
                <a:gridCol w="1803225">
                  <a:extLst>
                    <a:ext uri="{9D8B030D-6E8A-4147-A177-3AD203B41FA5}">
                      <a16:colId xmlns:a16="http://schemas.microsoft.com/office/drawing/2014/main" val="3575368326"/>
                    </a:ext>
                  </a:extLst>
                </a:gridCol>
                <a:gridCol w="3532442">
                  <a:extLst>
                    <a:ext uri="{9D8B030D-6E8A-4147-A177-3AD203B41FA5}">
                      <a16:colId xmlns:a16="http://schemas.microsoft.com/office/drawing/2014/main" val="2411406681"/>
                    </a:ext>
                  </a:extLst>
                </a:gridCol>
                <a:gridCol w="4825381">
                  <a:extLst>
                    <a:ext uri="{9D8B030D-6E8A-4147-A177-3AD203B41FA5}">
                      <a16:colId xmlns:a16="http://schemas.microsoft.com/office/drawing/2014/main" val="588342571"/>
                    </a:ext>
                  </a:extLst>
                </a:gridCol>
              </a:tblGrid>
              <a:tr h="483157">
                <a:tc>
                  <a:txBody>
                    <a:bodyPr/>
                    <a:lstStyle/>
                    <a:p>
                      <a:pPr algn="just" eaLnBrk="1" latinLnBrk="0" hangingPunct="0">
                        <a:lnSpc>
                          <a:spcPts val="1570"/>
                        </a:lnSpc>
                        <a:buNone/>
                      </a:pPr>
                      <a:r>
                        <a:rPr lang="en-US" sz="1400" spc="-30" dirty="0">
                          <a:solidFill>
                            <a:schemeClr val="tx1"/>
                          </a:solidFill>
                          <a:effectLst/>
                          <a:latin typeface="BIZ UDPゴシック" panose="020B0400000000000000" pitchFamily="50" charset="-128"/>
                          <a:ea typeface="BIZ UDPゴシック" panose="020B0400000000000000" pitchFamily="50" charset="-128"/>
                        </a:rPr>
                        <a:t> </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氏名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所属機関</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部局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職名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現在の専門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学位（最終学歴）</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役割分担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77287020"/>
                  </a:ext>
                </a:extLst>
              </a:tr>
              <a:tr h="55165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事業実施責任者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141889"/>
                  </a:ext>
                </a:extLst>
              </a:tr>
              <a:tr h="655881">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9802772"/>
                  </a:ext>
                </a:extLst>
              </a:tr>
              <a:tr h="636433">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2190305"/>
                  </a:ext>
                </a:extLst>
              </a:tr>
              <a:tr h="6223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324741"/>
                  </a:ext>
                </a:extLst>
              </a:tr>
              <a:tr h="5080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4841013"/>
                  </a:ext>
                </a:extLst>
              </a:tr>
              <a:tr h="551650">
                <a:tc>
                  <a:txBody>
                    <a:bodyPr/>
                    <a:lstStyle/>
                    <a:p>
                      <a:pPr algn="just" eaLnBrk="1" latinLnBrk="0" hangingPunct="0">
                        <a:lnSpc>
                          <a:spcPts val="1570"/>
                        </a:lnSpc>
                        <a:buNone/>
                      </a:pPr>
                      <a:r>
                        <a:rPr lang="ja-JP" sz="1400" spc="-30">
                          <a:solidFill>
                            <a:schemeClr val="tx1"/>
                          </a:solidFill>
                          <a:effectLst/>
                          <a:latin typeface="BIZ UDPゴシック" panose="020B0400000000000000" pitchFamily="50" charset="-128"/>
                          <a:ea typeface="BIZ UDPゴシック" panose="020B0400000000000000" pitchFamily="50" charset="-128"/>
                        </a:rPr>
                        <a:t>主たる研究実施者</a:t>
                      </a:r>
                      <a:endParaRPr lang="ja-JP" sz="140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030204"/>
                  </a:ext>
                </a:extLst>
              </a:tr>
            </a:tbl>
          </a:graphicData>
        </a:graphic>
      </p:graphicFrame>
      <p:sp>
        <p:nvSpPr>
          <p:cNvPr id="21" name="テキスト ボックス 2">
            <a:extLst>
              <a:ext uri="{FF2B5EF4-FFF2-40B4-BE49-F238E27FC236}">
                <a16:creationId xmlns:a16="http://schemas.microsoft.com/office/drawing/2014/main" id="{A3639C28-AEAC-52F4-0949-A3A6D2B3A9C7}"/>
              </a:ext>
            </a:extLst>
          </p:cNvPr>
          <p:cNvSpPr txBox="1">
            <a:spLocks noChangeArrowheads="1"/>
          </p:cNvSpPr>
          <p:nvPr/>
        </p:nvSpPr>
        <p:spPr bwMode="auto">
          <a:xfrm>
            <a:off x="0" y="693173"/>
            <a:ext cx="12191999" cy="881755"/>
          </a:xfrm>
          <a:prstGeom prst="rect">
            <a:avLst/>
          </a:prstGeom>
          <a:solidFill>
            <a:srgbClr val="FFFFFF"/>
          </a:solidFill>
          <a:ln w="19050">
            <a:noFill/>
            <a:prstDash val="dash"/>
            <a:miter lim="800000"/>
            <a:headEnd/>
            <a:tailEnd/>
          </a:ln>
        </p:spPr>
        <p:txBody>
          <a:bodyPr rot="0" vert="horz" wrap="square" lIns="129600" tIns="64800" rIns="129600" bIns="64800" anchor="t" anchorCtr="0">
            <a:noAutofit/>
          </a:bodyPr>
          <a:lstStyle/>
          <a:p>
            <a:pPr marL="285750" indent="-285750" hangingPunct="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の「事業実施責任者」及び</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「主たる</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事業</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実施者」</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について、</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共同事業者の含め</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hangingPunct="0">
              <a:buFont typeface="Wingdings" panose="05000000000000000000" pitchFamily="2" charset="2"/>
              <a:buChar char="Ø"/>
            </a:pP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「主たる事業実施者」に</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は、</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補助事業（補助金の対象となる事業）に</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実際に従事し、明確な役割及びその実施に責任を有する者を記載してください。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eaLnBrk="1" latinLnBrk="0" hangingPunct="0">
              <a:buFont typeface="Wingdings" panose="05000000000000000000" pitchFamily="2" charset="2"/>
              <a:buChar char="Ø"/>
            </a:pP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欄が不足する場合は、欄を追加した上で記載してください。</a:t>
            </a:r>
            <a:endParaRPr 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24" name="Rectangle 7">
            <a:extLst>
              <a:ext uri="{FF2B5EF4-FFF2-40B4-BE49-F238E27FC236}">
                <a16:creationId xmlns:a16="http://schemas.microsoft.com/office/drawing/2014/main" id="{EF78BADA-6DC1-3245-B91E-EDC4FC9BA266}"/>
              </a:ext>
            </a:extLst>
          </p:cNvPr>
          <p:cNvSpPr>
            <a:spLocks noChangeArrowheads="1"/>
          </p:cNvSpPr>
          <p:nvPr/>
        </p:nvSpPr>
        <p:spPr bwMode="auto">
          <a:xfrm>
            <a:off x="3290888" y="29061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2A36BB3C-030A-2409-9F69-DE895C9B721D}"/>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5</a:t>
            </a:fld>
            <a:endParaRPr kumimoji="1" lang="ja-JP" altLang="en-US" b="1" dirty="0">
              <a:solidFill>
                <a:schemeClr val="tx1"/>
              </a:solidFill>
            </a:endParaRPr>
          </a:p>
        </p:txBody>
      </p:sp>
    </p:spTree>
    <p:extLst>
      <p:ext uri="{BB962C8B-B14F-4D97-AF65-F5344CB8AC3E}">
        <p14:creationId xmlns:p14="http://schemas.microsoft.com/office/powerpoint/2010/main" val="1978325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D2FAFD41-BA27-3068-1367-B2D82DC86E56}"/>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701267"/>
            <a:ext cx="12192000" cy="1008765"/>
          </a:xfrm>
        </p:spPr>
        <p:txBody>
          <a:bodyPr>
            <a:noAutofit/>
          </a:body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下記の内容について必ず記載してください。図表の使用可。</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「５．事業プロジェクトの内容」のスライド枚数は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en-US" altLang="ja-JP" sz="1600" dirty="0">
                <a:solidFill>
                  <a:srgbClr val="FF0000"/>
                </a:solidFill>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「事業プロジェクト」については、今回の補助事業（補助金の対象となる事業）の内容ではなく、当該補助事業成果を活用して実現を目指す事業全体について記載をお願いします。</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6" name="コンテンツ プレースホルダー 2">
            <a:extLst>
              <a:ext uri="{FF2B5EF4-FFF2-40B4-BE49-F238E27FC236}">
                <a16:creationId xmlns:a16="http://schemas.microsoft.com/office/drawing/2014/main" id="{90500CB7-03AE-BED9-FAB9-2BD31287578E}"/>
              </a:ext>
            </a:extLst>
          </p:cNvPr>
          <p:cNvSpPr txBox="1">
            <a:spLocks/>
          </p:cNvSpPr>
          <p:nvPr/>
        </p:nvSpPr>
        <p:spPr>
          <a:xfrm>
            <a:off x="0" y="1873380"/>
            <a:ext cx="11985336" cy="47338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5-1.</a:t>
            </a:r>
            <a:r>
              <a:rPr lang="ja-JP" altLang="en-US" sz="1600" dirty="0">
                <a:latin typeface="BIZ UDPゴシック" panose="020B0400000000000000" pitchFamily="50" charset="-128"/>
                <a:ea typeface="BIZ UDPゴシック" panose="020B0400000000000000" pitchFamily="50" charset="-128"/>
              </a:rPr>
              <a:t>事業プロジェクトの背景・目的</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事業プロジェクトの背景や目的について、 国内及び海外の動向や開発内容の理念・骨子、その意義（新規性・実用性・発展性）等を踏まえ、平易な表現で分かりやすく記載してください。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a:t>
            </a:r>
            <a:r>
              <a:rPr lang="ja-JP" altLang="en-US" sz="1600" dirty="0">
                <a:latin typeface="BIZ UDPゴシック" panose="020B0400000000000000" pitchFamily="50" charset="-128"/>
                <a:ea typeface="BIZ UDPゴシック" panose="020B0400000000000000" pitchFamily="50" charset="-128"/>
              </a:rPr>
              <a:t>２．事業プロジェクトの概要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技術シーズの概要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事業プロジェクトの核となる技術シーズの概要について記載してください。特許等があれば「出願番号（又は特許番号）、発明の名称、出願人（又は特許権者）、発明者」を合わせて記載してください。</a:t>
            </a: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5-2-2 </a:t>
            </a:r>
            <a:r>
              <a:rPr lang="ja-JP" altLang="en-US" sz="1600" dirty="0">
                <a:latin typeface="BIZ UDPゴシック" panose="020B0400000000000000" pitchFamily="50" charset="-128"/>
                <a:ea typeface="BIZ UDPゴシック" panose="020B0400000000000000" pitchFamily="50" charset="-128"/>
              </a:rPr>
              <a:t>事業プロジェクトの内容</a:t>
            </a:r>
          </a:p>
          <a:p>
            <a:pPr>
              <a:lnSpc>
                <a:spcPct val="100000"/>
              </a:lnSpc>
              <a:spcBef>
                <a:spcPct val="0"/>
              </a:spcBef>
              <a:buFontTx/>
              <a:buNone/>
              <a:defRPr/>
            </a:pPr>
            <a:r>
              <a:rPr lang="ja-JP" altLang="en-US" sz="1600" dirty="0">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事業プロジェクトの内容について、下記の例を参考に記載してください。既に事業プロジェクト実施に向けた活動がある場合はその内容についても記載してください。</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例（１）事業プロジェクトの内容</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（２）現在の実施状況</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（３）実現に向けた課題と解決の見通し</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（４）環境保全効果</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5-2-3.</a:t>
            </a:r>
            <a:r>
              <a:rPr lang="ja-JP" altLang="en-US" sz="1600" dirty="0">
                <a:latin typeface="BIZ UDPゴシック" panose="020B0400000000000000" pitchFamily="50" charset="-128"/>
                <a:ea typeface="BIZ UDPゴシック" panose="020B0400000000000000" pitchFamily="50" charset="-128"/>
              </a:rPr>
              <a:t>事業プロジェクトの新規性・革新性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事業プロジェクトの新規性や革新性について記載してください。類似の事業プロジェクトが既にある場合は、その比較も記載してください。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5-2-4.</a:t>
            </a:r>
            <a:r>
              <a:rPr lang="ja-JP" altLang="en-US" sz="1600" dirty="0">
                <a:latin typeface="BIZ UDPゴシック" panose="020B0400000000000000" pitchFamily="50" charset="-128"/>
                <a:ea typeface="BIZ UDPゴシック" panose="020B0400000000000000" pitchFamily="50" charset="-128"/>
              </a:rPr>
              <a:t>予想される市場規模及び市場優位性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事業がターゲットとする市場に関して、予想される市場規模、また、その市場においてどのような優位性があるのかを記載してください。</a:t>
            </a:r>
            <a:endParaRPr lang="ja-JP" altLang="en-US" sz="1600" dirty="0">
              <a:latin typeface="BIZ UDPゴシック" panose="020B0400000000000000" pitchFamily="50" charset="-128"/>
              <a:ea typeface="BIZ UDPゴシック" panose="020B0400000000000000" pitchFamily="50" charset="-128"/>
            </a:endParaRPr>
          </a:p>
        </p:txBody>
      </p:sp>
      <p:sp>
        <p:nvSpPr>
          <p:cNvPr id="2" name="スライド番号プレースホルダー 2">
            <a:extLst>
              <a:ext uri="{FF2B5EF4-FFF2-40B4-BE49-F238E27FC236}">
                <a16:creationId xmlns:a16="http://schemas.microsoft.com/office/drawing/2014/main" id="{99C936DE-C6E9-E0FB-A2E4-88854B3EE80D}"/>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6</a:t>
            </a:fld>
            <a:endParaRPr kumimoji="1" lang="ja-JP" altLang="en-US" b="1" dirty="0">
              <a:solidFill>
                <a:schemeClr val="tx1"/>
              </a:solidFill>
            </a:endParaRPr>
          </a:p>
        </p:txBody>
      </p:sp>
    </p:spTree>
    <p:extLst>
      <p:ext uri="{BB962C8B-B14F-4D97-AF65-F5344CB8AC3E}">
        <p14:creationId xmlns:p14="http://schemas.microsoft.com/office/powerpoint/2010/main" val="1289065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FFC11-2BA9-54FC-57B1-6144437407C2}"/>
            </a:ext>
          </a:extLst>
        </p:cNvPr>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090C98BE-1EC3-2255-C0DE-369167C7B4C4}"/>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A80D9D71-4A2F-3FB8-F363-22489776DE34}"/>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7E482995-F4BC-8B20-302A-7BD474152F5A}"/>
              </a:ext>
            </a:extLst>
          </p:cNvPr>
          <p:cNvGraphicFramePr>
            <a:graphicFrameLocks noGrp="1"/>
          </p:cNvGraphicFramePr>
          <p:nvPr>
            <p:extLst>
              <p:ext uri="{D42A27DB-BD31-4B8C-83A1-F6EECF244321}">
                <p14:modId xmlns:p14="http://schemas.microsoft.com/office/powerpoint/2010/main" val="92324905"/>
              </p:ext>
            </p:extLst>
          </p:nvPr>
        </p:nvGraphicFramePr>
        <p:xfrm>
          <a:off x="196645" y="1719772"/>
          <a:ext cx="11818710" cy="4983153"/>
        </p:xfrm>
        <a:graphic>
          <a:graphicData uri="http://schemas.openxmlformats.org/drawingml/2006/table">
            <a:tbl>
              <a:tblPr/>
              <a:tblGrid>
                <a:gridCol w="1828800">
                  <a:extLst>
                    <a:ext uri="{9D8B030D-6E8A-4147-A177-3AD203B41FA5}">
                      <a16:colId xmlns:a16="http://schemas.microsoft.com/office/drawing/2014/main" val="4193137164"/>
                    </a:ext>
                  </a:extLst>
                </a:gridCol>
                <a:gridCol w="1759974">
                  <a:extLst>
                    <a:ext uri="{9D8B030D-6E8A-4147-A177-3AD203B41FA5}">
                      <a16:colId xmlns:a16="http://schemas.microsoft.com/office/drawing/2014/main" val="217396587"/>
                    </a:ext>
                  </a:extLst>
                </a:gridCol>
                <a:gridCol w="1632155">
                  <a:extLst>
                    <a:ext uri="{9D8B030D-6E8A-4147-A177-3AD203B41FA5}">
                      <a16:colId xmlns:a16="http://schemas.microsoft.com/office/drawing/2014/main" val="295756337"/>
                    </a:ext>
                  </a:extLst>
                </a:gridCol>
                <a:gridCol w="1632155">
                  <a:extLst>
                    <a:ext uri="{9D8B030D-6E8A-4147-A177-3AD203B41FA5}">
                      <a16:colId xmlns:a16="http://schemas.microsoft.com/office/drawing/2014/main" val="2184557814"/>
                    </a:ext>
                  </a:extLst>
                </a:gridCol>
                <a:gridCol w="1563329">
                  <a:extLst>
                    <a:ext uri="{9D8B030D-6E8A-4147-A177-3AD203B41FA5}">
                      <a16:colId xmlns:a16="http://schemas.microsoft.com/office/drawing/2014/main" val="2978537391"/>
                    </a:ext>
                  </a:extLst>
                </a:gridCol>
                <a:gridCol w="1673677">
                  <a:extLst>
                    <a:ext uri="{9D8B030D-6E8A-4147-A177-3AD203B41FA5}">
                      <a16:colId xmlns:a16="http://schemas.microsoft.com/office/drawing/2014/main" val="419764879"/>
                    </a:ext>
                  </a:extLst>
                </a:gridCol>
                <a:gridCol w="1728620">
                  <a:extLst>
                    <a:ext uri="{9D8B030D-6E8A-4147-A177-3AD203B41FA5}">
                      <a16:colId xmlns:a16="http://schemas.microsoft.com/office/drawing/2014/main" val="2808447764"/>
                    </a:ext>
                  </a:extLst>
                </a:gridCol>
              </a:tblGrid>
              <a:tr h="483520">
                <a:tc>
                  <a:txBody>
                    <a:bodyPr/>
                    <a:lstStyle/>
                    <a:p>
                      <a:pPr algn="l" fontAlgn="t">
                        <a:buNone/>
                      </a:pP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年度</a:t>
                      </a: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項目</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2028</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2029</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2030</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予想される</a:t>
                      </a:r>
                      <a:b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重大な障害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5832649"/>
                  </a:ext>
                </a:extLst>
              </a:tr>
              <a:tr h="2890556">
                <a:tc>
                  <a:txBody>
                    <a:bodyPr/>
                    <a:lstStyle/>
                    <a:p>
                      <a:pPr algn="l" fontAlgn="t">
                        <a:buNone/>
                      </a:pPr>
                      <a:br>
                        <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①実機生産の評価</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②製品設計</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③設備投資</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④生産性の実証</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⑤販売</a:t>
                      </a:r>
                      <a:endPar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endParaRPr lang="ja-JP" altLang="en-US" sz="9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①要求特性を満足できない（評価期間の再延長）</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②新たな顧客要求の追加</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（仕様の再検討）</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③市況悪化による部材の高騰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④歩留り悪化による</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生産コストの高騰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⑤販売先での製品仕様変更に　</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伴う販売量の減少</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9704345"/>
                  </a:ext>
                </a:extLst>
              </a:tr>
              <a:tr h="227339">
                <a:tc>
                  <a:txBody>
                    <a:bodyPr/>
                    <a:lstStyle/>
                    <a:p>
                      <a:pPr algn="l" fontAlgn="ctr">
                        <a:buNone/>
                      </a:pPr>
                      <a:r>
                        <a:rPr lang="en-US" altLang="ja-JP" sz="900" b="1" i="0" u="none" strike="noStrike" dirty="0">
                          <a:solidFill>
                            <a:srgbClr val="000000"/>
                          </a:solidFill>
                          <a:effectLst/>
                          <a:latin typeface="BIZ UDPゴシック" panose="020B0400000000000000" pitchFamily="50" charset="-128"/>
                          <a:ea typeface="BIZ UDPゴシック" panose="020B0400000000000000" pitchFamily="50" charset="-128"/>
                        </a:rPr>
                        <a:t>TRL</a:t>
                      </a:r>
                      <a:endParaRPr lang="zh-TW"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５</a:t>
                      </a:r>
                      <a:endPar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５</a:t>
                      </a:r>
                      <a:endPar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６</a:t>
                      </a:r>
                      <a:endPar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６</a:t>
                      </a:r>
                      <a:endPar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７</a:t>
                      </a:r>
                      <a:endPar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00874058"/>
                  </a:ext>
                </a:extLst>
              </a:tr>
              <a:tr h="227339">
                <a:tc>
                  <a:txBody>
                    <a:bodyPr/>
                    <a:lstStyle/>
                    <a:p>
                      <a:pPr algn="l" fontAlgn="ctr">
                        <a:buNone/>
                      </a:pPr>
                      <a:r>
                        <a:rPr lang="zh-TW"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投資金額（百万円）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3736075"/>
                  </a:ext>
                </a:extLst>
              </a:tr>
              <a:tr h="227339">
                <a:tc>
                  <a:txBody>
                    <a:bodyPr/>
                    <a:lstStyle/>
                    <a:p>
                      <a:pPr algn="l" fontAlgn="ctr">
                        <a:buNone/>
                      </a:pPr>
                      <a:r>
                        <a:rPr lang="ja-JP" altLang="en-US" sz="900" b="1" i="0" u="none" strike="noStrike">
                          <a:solidFill>
                            <a:srgbClr val="000000"/>
                          </a:solidFill>
                          <a:effectLst/>
                          <a:latin typeface="BIZ UDPゴシック" panose="020B0400000000000000" pitchFamily="50" charset="-128"/>
                          <a:ea typeface="BIZ UDPゴシック" panose="020B0400000000000000" pitchFamily="50" charset="-128"/>
                        </a:rPr>
                        <a:t>売上高　（百万円）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250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375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549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04843603"/>
                  </a:ext>
                </a:extLst>
              </a:tr>
              <a:tr h="227339">
                <a:tc>
                  <a:txBody>
                    <a:bodyPr/>
                    <a:lstStyle/>
                    <a:p>
                      <a:pPr algn="l" fontAlgn="ctr">
                        <a:buNone/>
                      </a:pPr>
                      <a:r>
                        <a:rPr lang="ja-JP" altLang="en-US" sz="900" b="1" i="0" u="none" strike="noStrike">
                          <a:solidFill>
                            <a:srgbClr val="000000"/>
                          </a:solidFill>
                          <a:effectLst/>
                          <a:latin typeface="BIZ UDPゴシック" panose="020B0400000000000000" pitchFamily="50" charset="-128"/>
                          <a:ea typeface="BIZ UDPゴシック" panose="020B0400000000000000" pitchFamily="50" charset="-128"/>
                        </a:rPr>
                        <a:t>収益　　（百万円）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4072698"/>
                  </a:ext>
                </a:extLst>
              </a:tr>
              <a:tr h="227339">
                <a:tc>
                  <a:txBody>
                    <a:bodyPr/>
                    <a:lstStyle/>
                    <a:p>
                      <a:pPr algn="l" fontAlgn="ctr">
                        <a:buNone/>
                      </a:pPr>
                      <a:r>
                        <a:rPr lang="zh-TW" altLang="en-US" sz="900" b="1" i="0" u="none" strike="noStrike">
                          <a:solidFill>
                            <a:srgbClr val="000000"/>
                          </a:solidFill>
                          <a:effectLst/>
                          <a:latin typeface="BIZ UDPゴシック" panose="020B0400000000000000" pitchFamily="50" charset="-128"/>
                          <a:ea typeface="BIZ UDPゴシック" panose="020B0400000000000000" pitchFamily="50" charset="-128"/>
                        </a:rPr>
                        <a:t>直接新規雇用者数（累積人）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a:solidFill>
                            <a:srgbClr val="0000FF"/>
                          </a:solidFill>
                          <a:effectLst/>
                          <a:latin typeface="BIZ UDPゴシック" panose="020B0400000000000000" pitchFamily="50" charset="-128"/>
                          <a:ea typeface="BIZ UDPゴシック" panose="020B0400000000000000" pitchFamily="50" charset="-128"/>
                        </a:rPr>
                        <a:t>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71540063"/>
                  </a:ext>
                </a:extLst>
              </a:tr>
              <a:tr h="452982">
                <a:tc>
                  <a:txBody>
                    <a:bodyPr/>
                    <a:lstStyle/>
                    <a:p>
                      <a:pPr algn="l" fontAlgn="ctr">
                        <a:buNone/>
                      </a:pPr>
                      <a:r>
                        <a:rPr lang="ja-JP" altLang="en-US" sz="900" b="1" i="0" u="none" strike="noStrike">
                          <a:solidFill>
                            <a:srgbClr val="000000"/>
                          </a:solidFill>
                          <a:effectLst/>
                          <a:latin typeface="BIZ UDPゴシック" panose="020B0400000000000000" pitchFamily="50" charset="-128"/>
                          <a:ea typeface="BIZ UDPゴシック" panose="020B0400000000000000" pitchFamily="50" charset="-128"/>
                        </a:rPr>
                        <a:t>間接雇用数を含む</a:t>
                      </a:r>
                      <a:br>
                        <a:rPr lang="ja-JP" altLang="en-US" sz="900" b="1" i="0" u="none" strike="noStrike">
                          <a:solidFill>
                            <a:srgbClr val="000000"/>
                          </a:solidFill>
                          <a:effectLst/>
                          <a:latin typeface="BIZ UDPゴシック" panose="020B0400000000000000" pitchFamily="50" charset="-128"/>
                          <a:ea typeface="BIZ UDPゴシック" panose="020B0400000000000000" pitchFamily="50" charset="-128"/>
                        </a:rPr>
                      </a:br>
                      <a:r>
                        <a:rPr lang="ja-JP" altLang="en-US" sz="900" b="1" i="0" u="none" strike="noStrike">
                          <a:solidFill>
                            <a:srgbClr val="000000"/>
                          </a:solidFill>
                          <a:effectLst/>
                          <a:latin typeface="BIZ UDPゴシック" panose="020B0400000000000000" pitchFamily="50" charset="-128"/>
                          <a:ea typeface="BIZ UDPゴシック" panose="020B0400000000000000" pitchFamily="50" charset="-128"/>
                        </a:rPr>
                        <a:t>新規創出雇用者数（累積人）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93335728"/>
                  </a:ext>
                </a:extLst>
              </a:tr>
            </a:tbl>
          </a:graphicData>
        </a:graphic>
      </p:graphicFrame>
      <p:sp>
        <p:nvSpPr>
          <p:cNvPr id="4" name="矢印: 五方向 3">
            <a:extLst>
              <a:ext uri="{FF2B5EF4-FFF2-40B4-BE49-F238E27FC236}">
                <a16:creationId xmlns:a16="http://schemas.microsoft.com/office/drawing/2014/main" id="{E3EC9BA1-6288-BE32-B07D-2A23CA5850F9}"/>
              </a:ext>
            </a:extLst>
          </p:cNvPr>
          <p:cNvSpPr/>
          <p:nvPr/>
        </p:nvSpPr>
        <p:spPr>
          <a:xfrm>
            <a:off x="2012368" y="2355668"/>
            <a:ext cx="1975432" cy="206403"/>
          </a:xfrm>
          <a:prstGeom prst="homePlate">
            <a:avLst/>
          </a:prstGeom>
          <a:solidFill>
            <a:srgbClr val="FFFF00"/>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5" name="矢印: 五方向 4">
            <a:extLst>
              <a:ext uri="{FF2B5EF4-FFF2-40B4-BE49-F238E27FC236}">
                <a16:creationId xmlns:a16="http://schemas.microsoft.com/office/drawing/2014/main" id="{CCED42EC-BF37-DD1A-681E-262F114B2433}"/>
              </a:ext>
            </a:extLst>
          </p:cNvPr>
          <p:cNvSpPr/>
          <p:nvPr/>
        </p:nvSpPr>
        <p:spPr>
          <a:xfrm>
            <a:off x="2487748" y="2790761"/>
            <a:ext cx="2325552" cy="231791"/>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 name="矢印: 五方向 7">
            <a:extLst>
              <a:ext uri="{FF2B5EF4-FFF2-40B4-BE49-F238E27FC236}">
                <a16:creationId xmlns:a16="http://schemas.microsoft.com/office/drawing/2014/main" id="{94CEE904-573A-9A68-A9B5-E8C239114801}"/>
              </a:ext>
            </a:extLst>
          </p:cNvPr>
          <p:cNvSpPr/>
          <p:nvPr/>
        </p:nvSpPr>
        <p:spPr>
          <a:xfrm>
            <a:off x="4987634" y="3997425"/>
            <a:ext cx="5129760"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9" name="矢印: 五方向 8">
            <a:extLst>
              <a:ext uri="{FF2B5EF4-FFF2-40B4-BE49-F238E27FC236}">
                <a16:creationId xmlns:a16="http://schemas.microsoft.com/office/drawing/2014/main" id="{ED9673A7-893F-4D8B-A227-C01FF725122E}"/>
              </a:ext>
            </a:extLst>
          </p:cNvPr>
          <p:cNvSpPr/>
          <p:nvPr/>
        </p:nvSpPr>
        <p:spPr>
          <a:xfrm>
            <a:off x="5397498" y="4535538"/>
            <a:ext cx="4719895"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1" name="テキスト ボックス 6">
            <a:extLst>
              <a:ext uri="{FF2B5EF4-FFF2-40B4-BE49-F238E27FC236}">
                <a16:creationId xmlns:a16="http://schemas.microsoft.com/office/drawing/2014/main" id="{0B9E000B-0E8C-3DC5-F899-E8361C7403B7}"/>
              </a:ext>
            </a:extLst>
          </p:cNvPr>
          <p:cNvSpPr txBox="1"/>
          <p:nvPr/>
        </p:nvSpPr>
        <p:spPr>
          <a:xfrm>
            <a:off x="3519054" y="3358868"/>
            <a:ext cx="1468581" cy="261610"/>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◇継続／中断を判断</a:t>
            </a:r>
          </a:p>
        </p:txBody>
      </p:sp>
      <p:sp>
        <p:nvSpPr>
          <p:cNvPr id="12" name="テキスト ボックス 7">
            <a:extLst>
              <a:ext uri="{FF2B5EF4-FFF2-40B4-BE49-F238E27FC236}">
                <a16:creationId xmlns:a16="http://schemas.microsoft.com/office/drawing/2014/main" id="{23258FF8-BA4B-1577-53AC-509BBB42B61D}"/>
              </a:ext>
            </a:extLst>
          </p:cNvPr>
          <p:cNvSpPr txBox="1"/>
          <p:nvPr/>
        </p:nvSpPr>
        <p:spPr>
          <a:xfrm>
            <a:off x="5258905" y="4260948"/>
            <a:ext cx="1422450" cy="215444"/>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800" b="1" i="1" dirty="0">
                <a:solidFill>
                  <a:srgbClr val="0000FF"/>
                </a:solidFill>
              </a:rPr>
              <a:t>◇販売開始（実用化開始）</a:t>
            </a:r>
          </a:p>
        </p:txBody>
      </p:sp>
      <p:sp>
        <p:nvSpPr>
          <p:cNvPr id="15" name="テキスト ボックス 14">
            <a:extLst>
              <a:ext uri="{FF2B5EF4-FFF2-40B4-BE49-F238E27FC236}">
                <a16:creationId xmlns:a16="http://schemas.microsoft.com/office/drawing/2014/main" id="{FC414ED6-E4E9-E188-EB77-70E6C0125135}"/>
              </a:ext>
            </a:extLst>
          </p:cNvPr>
          <p:cNvSpPr txBox="1"/>
          <p:nvPr/>
        </p:nvSpPr>
        <p:spPr>
          <a:xfrm>
            <a:off x="0" y="1311905"/>
            <a:ext cx="6159500" cy="369332"/>
          </a:xfrm>
          <a:prstGeom prst="rect">
            <a:avLst/>
          </a:prstGeom>
          <a:noFill/>
        </p:spPr>
        <p:txBody>
          <a:bodyPr wrap="square">
            <a:spAutoFit/>
          </a:bodyPr>
          <a:lstStyle/>
          <a:p>
            <a:pPr eaLnBrk="1" hangingPunct="1">
              <a:lnSpc>
                <a:spcPct val="100000"/>
              </a:lnSpc>
              <a:spcBef>
                <a:spcPct val="0"/>
              </a:spcBef>
              <a:buFontTx/>
              <a:buNone/>
              <a:defRPr/>
            </a:pPr>
            <a:r>
              <a:rPr lang="en-US" altLang="ja-JP" sz="1800" dirty="0">
                <a:latin typeface="BIZ UDPゴシック" panose="020B0400000000000000" pitchFamily="50" charset="-128"/>
                <a:ea typeface="BIZ UDPゴシック" panose="020B0400000000000000" pitchFamily="50" charset="-128"/>
              </a:rPr>
              <a:t>5-2-5.</a:t>
            </a:r>
            <a:r>
              <a:rPr lang="ja-JP" altLang="en-US" sz="1800" dirty="0">
                <a:latin typeface="BIZ UDPゴシック" panose="020B0400000000000000" pitchFamily="50" charset="-128"/>
                <a:ea typeface="BIZ UDPゴシック" panose="020B0400000000000000" pitchFamily="50" charset="-128"/>
              </a:rPr>
              <a:t>市場投入までのスケジュール（事業化計画）</a:t>
            </a:r>
            <a:endParaRPr lang="en-US" altLang="ja-JP" sz="1800" dirty="0">
              <a:latin typeface="BIZ UDPゴシック" panose="020B0400000000000000" pitchFamily="50" charset="-128"/>
              <a:ea typeface="BIZ UDPゴシック" panose="020B0400000000000000" pitchFamily="50" charset="-128"/>
            </a:endParaRPr>
          </a:p>
        </p:txBody>
      </p:sp>
      <p:sp>
        <p:nvSpPr>
          <p:cNvPr id="2" name="テキスト ボックス 6">
            <a:extLst>
              <a:ext uri="{FF2B5EF4-FFF2-40B4-BE49-F238E27FC236}">
                <a16:creationId xmlns:a16="http://schemas.microsoft.com/office/drawing/2014/main" id="{BEB2D83A-60D6-4BD5-905A-C53A56E708F2}"/>
              </a:ext>
            </a:extLst>
          </p:cNvPr>
          <p:cNvSpPr txBox="1"/>
          <p:nvPr/>
        </p:nvSpPr>
        <p:spPr>
          <a:xfrm>
            <a:off x="1964967" y="2355668"/>
            <a:ext cx="20702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今回の補助事業において実施</a:t>
            </a:r>
          </a:p>
        </p:txBody>
      </p:sp>
      <p:sp>
        <p:nvSpPr>
          <p:cNvPr id="14" name="正方形/長方形 13">
            <a:extLst>
              <a:ext uri="{FF2B5EF4-FFF2-40B4-BE49-F238E27FC236}">
                <a16:creationId xmlns:a16="http://schemas.microsoft.com/office/drawing/2014/main" id="{7ABBBD4E-9FEF-DC66-0520-921B3ADDF69A}"/>
              </a:ext>
            </a:extLst>
          </p:cNvPr>
          <p:cNvSpPr/>
          <p:nvPr/>
        </p:nvSpPr>
        <p:spPr>
          <a:xfrm>
            <a:off x="7128387" y="117511"/>
            <a:ext cx="5063613"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lang="ja-JP" altLang="en-US" sz="1400" dirty="0">
                <a:solidFill>
                  <a:srgbClr val="FF0000"/>
                </a:solidFill>
                <a:latin typeface="BIZ UDPゴシック" panose="020B0400000000000000" pitchFamily="50" charset="-128"/>
                <a:ea typeface="BIZ UDPゴシック" panose="020B0400000000000000" pitchFamily="50" charset="-128"/>
              </a:rPr>
              <a:t>採択後、交付開始時点で</a:t>
            </a:r>
            <a:r>
              <a:rPr lang="en-US" altLang="ja-JP" sz="1400" dirty="0">
                <a:solidFill>
                  <a:srgbClr val="FF0000"/>
                </a:solidFill>
                <a:latin typeface="BIZ UDPゴシック" panose="020B0400000000000000" pitchFamily="50" charset="-128"/>
                <a:ea typeface="BIZ UDPゴシック" panose="020B0400000000000000" pitchFamily="50" charset="-128"/>
              </a:rPr>
              <a:t>TRL</a:t>
            </a:r>
            <a:r>
              <a:rPr lang="ja-JP" altLang="en-US" sz="1400" dirty="0">
                <a:solidFill>
                  <a:srgbClr val="FF0000"/>
                </a:solidFill>
                <a:latin typeface="BIZ UDPゴシック" panose="020B0400000000000000" pitchFamily="50" charset="-128"/>
                <a:ea typeface="BIZ UDPゴシック" panose="020B0400000000000000" pitchFamily="50" charset="-128"/>
              </a:rPr>
              <a:t>５以上である必要があります。</a:t>
            </a:r>
            <a:endParaRPr kumimoji="1" lang="ja-JP" altLang="en-US" sz="1400" dirty="0">
              <a:solidFill>
                <a:srgbClr val="FF0000"/>
              </a:solidFill>
              <a:latin typeface="BIZ UDPゴシック" panose="020B0400000000000000" pitchFamily="50" charset="-128"/>
              <a:ea typeface="BIZ UDPゴシック" panose="020B0400000000000000" pitchFamily="50" charset="-128"/>
            </a:endParaRPr>
          </a:p>
        </p:txBody>
      </p:sp>
      <p:sp>
        <p:nvSpPr>
          <p:cNvPr id="13" name="正方形/長方形 12">
            <a:extLst>
              <a:ext uri="{FF2B5EF4-FFF2-40B4-BE49-F238E27FC236}">
                <a16:creationId xmlns:a16="http://schemas.microsoft.com/office/drawing/2014/main" id="{1EF7F006-A3F0-CEAA-7564-F06882727C23}"/>
              </a:ext>
            </a:extLst>
          </p:cNvPr>
          <p:cNvSpPr/>
          <p:nvPr/>
        </p:nvSpPr>
        <p:spPr>
          <a:xfrm>
            <a:off x="-20559" y="601029"/>
            <a:ext cx="12192000" cy="6682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矢印と青字は記載例です。年度は各事業プロジェクトに事情に応じて、列を追加してください。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市場投入までのスケジュールを解決すべき事項とともに記載してください。今回の補助事業（補助金の対象となる事業）の位置付けがわかるようにしてください。</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sp>
        <p:nvSpPr>
          <p:cNvPr id="6" name="スライド番号プレースホルダー 2">
            <a:extLst>
              <a:ext uri="{FF2B5EF4-FFF2-40B4-BE49-F238E27FC236}">
                <a16:creationId xmlns:a16="http://schemas.microsoft.com/office/drawing/2014/main" id="{E748A1E8-C24D-4A3D-2388-06C58FBD5937}"/>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7</a:t>
            </a:fld>
            <a:endParaRPr kumimoji="1" lang="ja-JP" altLang="en-US" b="1" dirty="0">
              <a:solidFill>
                <a:schemeClr val="tx1"/>
              </a:solidFill>
            </a:endParaRPr>
          </a:p>
        </p:txBody>
      </p:sp>
    </p:spTree>
    <p:extLst>
      <p:ext uri="{BB962C8B-B14F-4D97-AF65-F5344CB8AC3E}">
        <p14:creationId xmlns:p14="http://schemas.microsoft.com/office/powerpoint/2010/main" val="2516916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699A8-E807-383E-7370-72454DC8613F}"/>
            </a:ext>
          </a:extLst>
        </p:cNvPr>
        <p:cNvGrpSpPr/>
        <p:nvPr/>
      </p:nvGrpSpPr>
      <p:grpSpPr>
        <a:xfrm>
          <a:off x="0" y="0"/>
          <a:ext cx="0" cy="0"/>
          <a:chOff x="0" y="0"/>
          <a:chExt cx="0" cy="0"/>
        </a:xfrm>
      </p:grpSpPr>
      <p:sp>
        <p:nvSpPr>
          <p:cNvPr id="8" name="コンテンツ プレースホルダー 2">
            <a:extLst>
              <a:ext uri="{FF2B5EF4-FFF2-40B4-BE49-F238E27FC236}">
                <a16:creationId xmlns:a16="http://schemas.microsoft.com/office/drawing/2014/main" id="{002844F0-AEA7-B692-FC07-0DBE75B5B75E}"/>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9B7C4D4A-2F0C-9B89-7B64-8009B43809F6}"/>
              </a:ext>
            </a:extLst>
          </p:cNvPr>
          <p:cNvSpPr>
            <a:spLocks noGrp="1"/>
          </p:cNvSpPr>
          <p:nvPr>
            <p:ph idx="1"/>
          </p:nvPr>
        </p:nvSpPr>
        <p:spPr>
          <a:xfrm>
            <a:off x="0" y="1178799"/>
            <a:ext cx="12192000" cy="5679201"/>
          </a:xfrm>
        </p:spPr>
        <p:txBody>
          <a:bodyPr>
            <a:normAutofit/>
          </a:bodyPr>
          <a:lstStyle/>
          <a:p>
            <a:pPr eaLnBrk="1" hangingPunct="1">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補助事業における事業目的、実施内容、達成目標</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u="sng" dirty="0">
                <a:solidFill>
                  <a:srgbClr val="FF0000"/>
                </a:solidFill>
                <a:latin typeface="BIZ UDPゴシック" panose="020B0400000000000000" pitchFamily="50" charset="-128"/>
                <a:ea typeface="BIZ UDPゴシック" panose="020B0400000000000000" pitchFamily="50" charset="-128"/>
              </a:rPr>
              <a:t>補助事業（補助金の対象となる事業）を実施することで、どのように環境保全に資するのか明確になるように具体的に記載してください。</a:t>
            </a:r>
            <a:endParaRPr lang="en-US" altLang="ja-JP" sz="1600" dirty="0">
              <a:solidFill>
                <a:srgbClr val="0070C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実施年度の数にあわせて、下記の記入表を複製してください。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endParaRPr lang="en-US" altLang="ja-JP" sz="1600" dirty="0">
              <a:solidFill>
                <a:srgbClr val="0070C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4" name="コンテンツ プレースホルダー 2">
            <a:extLst>
              <a:ext uri="{FF2B5EF4-FFF2-40B4-BE49-F238E27FC236}">
                <a16:creationId xmlns:a16="http://schemas.microsoft.com/office/drawing/2014/main" id="{593CFB30-6D75-EE2E-0C7A-F74E0AD14495}"/>
              </a:ext>
            </a:extLst>
          </p:cNvPr>
          <p:cNvSpPr txBox="1">
            <a:spLocks/>
          </p:cNvSpPr>
          <p:nvPr/>
        </p:nvSpPr>
        <p:spPr>
          <a:xfrm>
            <a:off x="0" y="691436"/>
            <a:ext cx="12192000" cy="5955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「６．補助事業の内容」のスライド枚数は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「補助事業」については、今回の補助事業（補助金の対象となる事業）で実施する内容のみを記載してください。</a:t>
            </a:r>
            <a:endParaRPr lang="ja-JP" altLang="en-US" sz="1600" dirty="0">
              <a:latin typeface="BIZ UDPゴシック" panose="020B0400000000000000" pitchFamily="50" charset="-128"/>
              <a:ea typeface="BIZ UDPゴシック" panose="020B0400000000000000" pitchFamily="50" charset="-128"/>
            </a:endParaRPr>
          </a:p>
        </p:txBody>
      </p:sp>
      <p:graphicFrame>
        <p:nvGraphicFramePr>
          <p:cNvPr id="4" name="表 3">
            <a:extLst>
              <a:ext uri="{FF2B5EF4-FFF2-40B4-BE49-F238E27FC236}">
                <a16:creationId xmlns:a16="http://schemas.microsoft.com/office/drawing/2014/main" id="{D10C13E3-DC76-2F5C-1D95-3206B407F81C}"/>
              </a:ext>
            </a:extLst>
          </p:cNvPr>
          <p:cNvGraphicFramePr>
            <a:graphicFrameLocks noGrp="1"/>
          </p:cNvGraphicFramePr>
          <p:nvPr>
            <p:extLst>
              <p:ext uri="{D42A27DB-BD31-4B8C-83A1-F6EECF244321}">
                <p14:modId xmlns:p14="http://schemas.microsoft.com/office/powerpoint/2010/main" val="976236758"/>
              </p:ext>
            </p:extLst>
          </p:nvPr>
        </p:nvGraphicFramePr>
        <p:xfrm>
          <a:off x="167145" y="2080139"/>
          <a:ext cx="11621729" cy="1761048"/>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241383">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383101">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～するため。</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753463">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～を実施する。</a:t>
                      </a: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383101">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〇〇〇を、〇〇〇の測定条件において、〇〇〇の数値を達成し、</a:t>
                      </a:r>
                      <a:r>
                        <a:rPr lang="en-US" altLang="ja-JP" sz="1200" b="0" i="0" u="none" strike="noStrike" dirty="0">
                          <a:solidFill>
                            <a:srgbClr val="0070C0"/>
                          </a:solidFill>
                          <a:effectLst/>
                          <a:latin typeface="BIZ UDPゴシック" panose="020B0400000000000000" pitchFamily="50" charset="-128"/>
                          <a:ea typeface="BIZ UDPゴシック" panose="020B0400000000000000" pitchFamily="50" charset="-128"/>
                        </a:rPr>
                        <a:t>TRL</a:t>
                      </a: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〇に到達する。</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graphicFrame>
        <p:nvGraphicFramePr>
          <p:cNvPr id="5" name="表 4">
            <a:extLst>
              <a:ext uri="{FF2B5EF4-FFF2-40B4-BE49-F238E27FC236}">
                <a16:creationId xmlns:a16="http://schemas.microsoft.com/office/drawing/2014/main" id="{89958AF4-2E5F-E3C1-9FA8-F6852DDAB35B}"/>
              </a:ext>
            </a:extLst>
          </p:cNvPr>
          <p:cNvGraphicFramePr>
            <a:graphicFrameLocks noGrp="1"/>
          </p:cNvGraphicFramePr>
          <p:nvPr>
            <p:extLst>
              <p:ext uri="{D42A27DB-BD31-4B8C-83A1-F6EECF244321}">
                <p14:modId xmlns:p14="http://schemas.microsoft.com/office/powerpoint/2010/main" val="4087704241"/>
              </p:ext>
            </p:extLst>
          </p:nvPr>
        </p:nvGraphicFramePr>
        <p:xfrm>
          <a:off x="167144" y="3925327"/>
          <a:ext cx="11621729" cy="883920"/>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0">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sp>
        <p:nvSpPr>
          <p:cNvPr id="2" name="スライド番号プレースホルダー 2">
            <a:extLst>
              <a:ext uri="{FF2B5EF4-FFF2-40B4-BE49-F238E27FC236}">
                <a16:creationId xmlns:a16="http://schemas.microsoft.com/office/drawing/2014/main" id="{AAF66115-8B43-D7FC-ACA9-5E9F69F3F84F}"/>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8</a:t>
            </a:fld>
            <a:endParaRPr kumimoji="1" lang="ja-JP" altLang="en-US" b="1" dirty="0">
              <a:solidFill>
                <a:schemeClr val="tx1"/>
              </a:solidFill>
            </a:endParaRPr>
          </a:p>
        </p:txBody>
      </p:sp>
      <p:graphicFrame>
        <p:nvGraphicFramePr>
          <p:cNvPr id="6" name="表 5">
            <a:extLst>
              <a:ext uri="{FF2B5EF4-FFF2-40B4-BE49-F238E27FC236}">
                <a16:creationId xmlns:a16="http://schemas.microsoft.com/office/drawing/2014/main" id="{47DCE65E-0620-458E-0DCF-42FDA641BD5E}"/>
              </a:ext>
            </a:extLst>
          </p:cNvPr>
          <p:cNvGraphicFramePr>
            <a:graphicFrameLocks noGrp="1"/>
          </p:cNvGraphicFramePr>
          <p:nvPr>
            <p:extLst>
              <p:ext uri="{D42A27DB-BD31-4B8C-83A1-F6EECF244321}">
                <p14:modId xmlns:p14="http://schemas.microsoft.com/office/powerpoint/2010/main" val="3715795668"/>
              </p:ext>
            </p:extLst>
          </p:nvPr>
        </p:nvGraphicFramePr>
        <p:xfrm>
          <a:off x="167144" y="4893388"/>
          <a:ext cx="11621729" cy="883920"/>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0">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2028</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0">
                <a:tc>
                  <a:txBody>
                    <a:bodyPr/>
                    <a:lstStyle/>
                    <a:p>
                      <a:pPr algn="l" fontAlgn="ctr">
                        <a:buNone/>
                      </a:pPr>
                      <a:r>
                        <a:rPr lang="ja-JP" altLang="en-US" sz="1400" b="1" i="0" u="none" strike="noStrike">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graphicFrame>
        <p:nvGraphicFramePr>
          <p:cNvPr id="7" name="表 6">
            <a:extLst>
              <a:ext uri="{FF2B5EF4-FFF2-40B4-BE49-F238E27FC236}">
                <a16:creationId xmlns:a16="http://schemas.microsoft.com/office/drawing/2014/main" id="{91A5C3A3-327C-8C6E-92C1-9117AC3015BD}"/>
              </a:ext>
            </a:extLst>
          </p:cNvPr>
          <p:cNvGraphicFramePr>
            <a:graphicFrameLocks noGrp="1"/>
          </p:cNvGraphicFramePr>
          <p:nvPr>
            <p:extLst>
              <p:ext uri="{D42A27DB-BD31-4B8C-83A1-F6EECF244321}">
                <p14:modId xmlns:p14="http://schemas.microsoft.com/office/powerpoint/2010/main" val="2058253538"/>
              </p:ext>
            </p:extLst>
          </p:nvPr>
        </p:nvGraphicFramePr>
        <p:xfrm>
          <a:off x="167144" y="5861448"/>
          <a:ext cx="11621729" cy="883920"/>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0">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2029</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0">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spTree>
    <p:extLst>
      <p:ext uri="{BB962C8B-B14F-4D97-AF65-F5344CB8AC3E}">
        <p14:creationId xmlns:p14="http://schemas.microsoft.com/office/powerpoint/2010/main" val="3600446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E4BB-B958-70DB-55C3-C6CE63930691}"/>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F9450ACC-6D3E-400B-0329-FFBB0EB7240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068283D0-0F5D-B73E-BDF2-A6675D1482CA}"/>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91E8E14D-CD3F-E43D-5263-CA2E858DBA8A}"/>
              </a:ext>
            </a:extLst>
          </p:cNvPr>
          <p:cNvGraphicFramePr>
            <a:graphicFrameLocks noGrp="1"/>
          </p:cNvGraphicFramePr>
          <p:nvPr>
            <p:extLst>
              <p:ext uri="{D42A27DB-BD31-4B8C-83A1-F6EECF244321}">
                <p14:modId xmlns:p14="http://schemas.microsoft.com/office/powerpoint/2010/main" val="3180066499"/>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33A9107E-9082-7994-FD37-65A80E04E3B3}"/>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00000000-0008-0000-0000-000003000000}"/>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00000000-0008-0000-0000-000004000000}"/>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00000000-0008-0000-0000-000005000000}"/>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00000000-0008-0000-0000-000006000000}"/>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00000000-0008-0000-0000-000007000000}"/>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00000000-0008-0000-0000-000008000000}"/>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00000000-0008-0000-0000-000009000000}"/>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00000000-0008-0000-0000-00000A000000}"/>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00000000-0008-0000-0000-00000B000000}"/>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00000000-0008-0000-0000-00000C000000}"/>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00000000-0008-0000-0000-00000D000000}"/>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00000000-0008-0000-0000-00000E000000}"/>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00000000-0008-0000-0000-00000F000000}"/>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00000000-0008-0000-0000-000010000000}"/>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00000000-0008-0000-0000-000011000000}"/>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00000000-0008-0000-0000-000012000000}"/>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00000000-0008-0000-0000-000013000000}"/>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00000000-0008-0000-0000-000014000000}"/>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00000000-0008-0000-0000-000015000000}"/>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00000000-0008-0000-0000-000016000000}"/>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00000000-0008-0000-0000-000017000000}"/>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00000000-0008-0000-0000-000018000000}"/>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00000000-0008-0000-0000-000019000000}"/>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00000000-0008-0000-0000-00001A000000}"/>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00000000-0008-0000-0000-00001B000000}"/>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00000000-0008-0000-0000-00001C000000}"/>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00000000-0008-0000-0000-00001D000000}"/>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00000000-0008-0000-0000-00001E000000}"/>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00000000-0008-0000-0000-00001F000000}"/>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00000000-0008-0000-0000-000020000000}"/>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00000000-0008-0000-0000-000021000000}"/>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00000000-0008-0000-0000-000022000000}"/>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00000000-0008-0000-0000-000023000000}"/>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00000000-0008-0000-0000-000024000000}"/>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00000000-0008-0000-0000-000025000000}"/>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00000000-0008-0000-0000-000026000000}"/>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00000000-0008-0000-0000-000027000000}"/>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00000000-0008-0000-0000-000028000000}"/>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00000000-0008-0000-0000-000029000000}"/>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00000000-0008-0000-0000-00002A000000}"/>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00000000-0008-0000-0000-00002B000000}"/>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00000000-0008-0000-0000-00002C000000}"/>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00000000-0008-0000-0000-00002D000000}"/>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00000000-0008-0000-0000-00002E000000}"/>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00000000-0008-0000-0000-00002F000000}"/>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00000000-0008-0000-0000-000030000000}"/>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00000000-0008-0000-0000-000031000000}"/>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00000000-0008-0000-0000-000032000000}"/>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00000000-0008-0000-0000-000033000000}"/>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00000000-0008-0000-0000-000034000000}"/>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00000000-0008-0000-0000-000035000000}"/>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00000000-0008-0000-0000-000036000000}"/>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00000000-0008-0000-0000-000037000000}"/>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00000000-0008-0000-0000-000038000000}"/>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00000000-0008-0000-0000-000039000000}"/>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00000000-0008-0000-0000-00003A000000}"/>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00000000-0008-0000-0000-00003B000000}"/>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00000000-0008-0000-0000-00003C000000}"/>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00000000-0008-0000-0000-00003D000000}"/>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00000000-0008-0000-0000-00003E000000}"/>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00000000-0008-0000-0000-00003F000000}"/>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00000000-0008-0000-0000-000040000000}"/>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00000000-0008-0000-0000-000041000000}"/>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00000000-0008-0000-0000-000042000000}"/>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00000000-0008-0000-0000-000043000000}"/>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00000000-0008-0000-0000-000044000000}"/>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00000000-0008-0000-0000-000045000000}"/>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00000000-0008-0000-0000-000046000000}"/>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00000000-0008-0000-0000-000047000000}"/>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00000000-0008-0000-0000-000048000000}"/>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00000000-0008-0000-0000-000049000000}"/>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00000000-0008-0000-0000-00004A000000}"/>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00000000-0008-0000-0000-00004B000000}"/>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00000000-0008-0000-0000-00004C000000}"/>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00000000-0008-0000-0000-00004D000000}"/>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00000000-0008-0000-0000-00004E000000}"/>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00000000-0008-0000-0000-00004F000000}"/>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00000000-0008-0000-0000-000050000000}"/>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00000000-0008-0000-0000-000051000000}"/>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00000000-0008-0000-0000-000052000000}"/>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9FFB151F-7228-BAE5-4446-3A67525FE62C}"/>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6-2.</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A408630A-9B92-30E0-9D10-F7435F9B367A}"/>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2" name="スライド番号プレースホルダー 2">
            <a:extLst>
              <a:ext uri="{FF2B5EF4-FFF2-40B4-BE49-F238E27FC236}">
                <a16:creationId xmlns:a16="http://schemas.microsoft.com/office/drawing/2014/main" id="{99E814B1-8283-F90F-D224-48EAB4ADC6C3}"/>
              </a:ext>
            </a:extLst>
          </p:cNvPr>
          <p:cNvSpPr>
            <a:spLocks noGrp="1"/>
          </p:cNvSpPr>
          <p:nvPr>
            <p:ph type="sldNum" sz="quarter" idx="12"/>
          </p:nvPr>
        </p:nvSpPr>
        <p:spPr>
          <a:xfrm>
            <a:off x="11798736" y="6492875"/>
            <a:ext cx="393264" cy="365125"/>
          </a:xfrm>
        </p:spPr>
        <p:txBody>
          <a:bodyPr/>
          <a:lstStyle/>
          <a:p>
            <a:fld id="{B7231795-5627-433A-931A-11AEC26DBDF0}" type="slidenum">
              <a:rPr kumimoji="1" lang="ja-JP" altLang="en-US" b="1" smtClean="0">
                <a:solidFill>
                  <a:schemeClr val="tx1"/>
                </a:solidFill>
              </a:rPr>
              <a:t>9</a:t>
            </a:fld>
            <a:endParaRPr kumimoji="1" lang="ja-JP" altLang="en-US" b="1" dirty="0">
              <a:solidFill>
                <a:schemeClr val="tx1"/>
              </a:solidFill>
            </a:endParaRPr>
          </a:p>
        </p:txBody>
      </p:sp>
    </p:spTree>
    <p:extLst>
      <p:ext uri="{BB962C8B-B14F-4D97-AF65-F5344CB8AC3E}">
        <p14:creationId xmlns:p14="http://schemas.microsoft.com/office/powerpoint/2010/main" val="395032444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4729</Words>
  <Application>Microsoft Office PowerPoint</Application>
  <PresentationFormat>ワイド画面</PresentationFormat>
  <Paragraphs>1000</Paragraphs>
  <Slides>17</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17</vt:i4>
      </vt:variant>
    </vt:vector>
  </HeadingPairs>
  <TitlesOfParts>
    <vt:vector size="23" baseType="lpstr">
      <vt:lpstr>BIZ UDPゴシック</vt:lpstr>
      <vt:lpstr>游ゴシック</vt:lpstr>
      <vt:lpstr>游ゴシック Light</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2026-05-01T09:51:29Z</dcterms:created>
  <dcterms:modified xsi:type="dcterms:W3CDTF">2026-05-08T08:22:30Z</dcterms:modified>
</cp:coreProperties>
</file>