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4"/>
  </p:notesMasterIdLst>
  <p:handoutMasterIdLst>
    <p:handoutMasterId r:id="rId85"/>
  </p:handoutMasterIdLst>
  <p:sldIdLst>
    <p:sldId id="256" r:id="rId2"/>
    <p:sldId id="257" r:id="rId3"/>
    <p:sldId id="258" r:id="rId4"/>
    <p:sldId id="259" r:id="rId5"/>
    <p:sldId id="337" r:id="rId6"/>
    <p:sldId id="260" r:id="rId7"/>
    <p:sldId id="270" r:id="rId8"/>
    <p:sldId id="276" r:id="rId9"/>
    <p:sldId id="261" r:id="rId10"/>
    <p:sldId id="329" r:id="rId11"/>
    <p:sldId id="269" r:id="rId12"/>
    <p:sldId id="263" r:id="rId13"/>
    <p:sldId id="326" r:id="rId14"/>
    <p:sldId id="265" r:id="rId15"/>
    <p:sldId id="275" r:id="rId16"/>
    <p:sldId id="266" r:id="rId17"/>
    <p:sldId id="271" r:id="rId18"/>
    <p:sldId id="272" r:id="rId19"/>
    <p:sldId id="273" r:id="rId20"/>
    <p:sldId id="274" r:id="rId21"/>
    <p:sldId id="277" r:id="rId22"/>
    <p:sldId id="267" r:id="rId23"/>
    <p:sldId id="268" r:id="rId24"/>
    <p:sldId id="264" r:id="rId25"/>
    <p:sldId id="279" r:id="rId26"/>
    <p:sldId id="280" r:id="rId27"/>
    <p:sldId id="278" r:id="rId28"/>
    <p:sldId id="282" r:id="rId29"/>
    <p:sldId id="283" r:id="rId30"/>
    <p:sldId id="281" r:id="rId31"/>
    <p:sldId id="284" r:id="rId32"/>
    <p:sldId id="330" r:id="rId33"/>
    <p:sldId id="285" r:id="rId34"/>
    <p:sldId id="331" r:id="rId35"/>
    <p:sldId id="286" r:id="rId36"/>
    <p:sldId id="332" r:id="rId37"/>
    <p:sldId id="287" r:id="rId38"/>
    <p:sldId id="288" r:id="rId39"/>
    <p:sldId id="335" r:id="rId40"/>
    <p:sldId id="336" r:id="rId41"/>
    <p:sldId id="289" r:id="rId42"/>
    <p:sldId id="290" r:id="rId43"/>
    <p:sldId id="338" r:id="rId44"/>
    <p:sldId id="291" r:id="rId45"/>
    <p:sldId id="292" r:id="rId46"/>
    <p:sldId id="293" r:id="rId47"/>
    <p:sldId id="299" r:id="rId48"/>
    <p:sldId id="302" r:id="rId49"/>
    <p:sldId id="303" r:id="rId50"/>
    <p:sldId id="304" r:id="rId51"/>
    <p:sldId id="305" r:id="rId52"/>
    <p:sldId id="327" r:id="rId53"/>
    <p:sldId id="328" r:id="rId54"/>
    <p:sldId id="295" r:id="rId55"/>
    <p:sldId id="339" r:id="rId56"/>
    <p:sldId id="294" r:id="rId57"/>
    <p:sldId id="296" r:id="rId58"/>
    <p:sldId id="297" r:id="rId59"/>
    <p:sldId id="298" r:id="rId60"/>
    <p:sldId id="301" r:id="rId61"/>
    <p:sldId id="306" r:id="rId62"/>
    <p:sldId id="307" r:id="rId63"/>
    <p:sldId id="308" r:id="rId64"/>
    <p:sldId id="309" r:id="rId65"/>
    <p:sldId id="333" r:id="rId66"/>
    <p:sldId id="310" r:id="rId67"/>
    <p:sldId id="311" r:id="rId68"/>
    <p:sldId id="312" r:id="rId69"/>
    <p:sldId id="313" r:id="rId70"/>
    <p:sldId id="314" r:id="rId71"/>
    <p:sldId id="315" r:id="rId72"/>
    <p:sldId id="316" r:id="rId73"/>
    <p:sldId id="317" r:id="rId74"/>
    <p:sldId id="334" r:id="rId75"/>
    <p:sldId id="318" r:id="rId76"/>
    <p:sldId id="319" r:id="rId77"/>
    <p:sldId id="320" r:id="rId78"/>
    <p:sldId id="325" r:id="rId79"/>
    <p:sldId id="262" r:id="rId80"/>
    <p:sldId id="321" r:id="rId81"/>
    <p:sldId id="322" r:id="rId82"/>
    <p:sldId id="324" r:id="rId83"/>
  </p:sldIdLst>
  <p:sldSz cx="9906000" cy="6858000" type="A4"/>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9900"/>
    <a:srgbClr val="009999"/>
    <a:srgbClr val="FFCCCC"/>
    <a:srgbClr val="FF6699"/>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8" autoAdjust="0"/>
    <p:restoredTop sz="91873" autoAdjust="0"/>
  </p:normalViewPr>
  <p:slideViewPr>
    <p:cSldViewPr snapToGrid="0" showGuides="1">
      <p:cViewPr varScale="1">
        <p:scale>
          <a:sx n="69" d="100"/>
          <a:sy n="69" d="100"/>
        </p:scale>
        <p:origin x="414" y="78"/>
      </p:cViewPr>
      <p:guideLst>
        <p:guide orient="horz" pos="2160"/>
        <p:guide pos="3120"/>
      </p:guideLst>
    </p:cSldViewPr>
  </p:slideViewPr>
  <p:notesTextViewPr>
    <p:cViewPr>
      <p:scale>
        <a:sx n="1" d="1"/>
        <a:sy n="1" d="1"/>
      </p:scale>
      <p:origin x="0" y="0"/>
    </p:cViewPr>
  </p:notesTextViewPr>
  <p:notesViewPr>
    <p:cSldViewPr snapToGrid="0" showGuides="1">
      <p:cViewPr varScale="1">
        <p:scale>
          <a:sx n="52" d="100"/>
          <a:sy n="52" d="100"/>
        </p:scale>
        <p:origin x="1884" y="72"/>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3076575" cy="512763"/>
          </a:xfrm>
          <a:prstGeom prst="rect">
            <a:avLst/>
          </a:prstGeom>
        </p:spPr>
        <p:txBody>
          <a:bodyPr vert="horz" lIns="91420" tIns="45709" rIns="91420" bIns="45709"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4021140" y="2"/>
            <a:ext cx="3076575" cy="512763"/>
          </a:xfrm>
          <a:prstGeom prst="rect">
            <a:avLst/>
          </a:prstGeom>
        </p:spPr>
        <p:txBody>
          <a:bodyPr vert="horz" lIns="91420" tIns="45709" rIns="91420" bIns="45709" rtlCol="0"/>
          <a:lstStyle>
            <a:lvl1pPr algn="r">
              <a:defRPr sz="1100"/>
            </a:lvl1pPr>
          </a:lstStyle>
          <a:p>
            <a:fld id="{BC4025B2-817D-4C7D-B27E-DC796EF77345}" type="datetimeFigureOut">
              <a:rPr kumimoji="1" lang="ja-JP" altLang="en-US" smtClean="0"/>
              <a:t>2018/6/28</a:t>
            </a:fld>
            <a:endParaRPr kumimoji="1" lang="ja-JP" altLang="en-US"/>
          </a:p>
        </p:txBody>
      </p:sp>
      <p:sp>
        <p:nvSpPr>
          <p:cNvPr id="4" name="フッター プレースホルダー 3"/>
          <p:cNvSpPr>
            <a:spLocks noGrp="1"/>
          </p:cNvSpPr>
          <p:nvPr>
            <p:ph type="ftr" sz="quarter" idx="2"/>
          </p:nvPr>
        </p:nvSpPr>
        <p:spPr>
          <a:xfrm>
            <a:off x="2" y="9721852"/>
            <a:ext cx="3076575" cy="512763"/>
          </a:xfrm>
          <a:prstGeom prst="rect">
            <a:avLst/>
          </a:prstGeom>
        </p:spPr>
        <p:txBody>
          <a:bodyPr vert="horz" lIns="91420" tIns="45709" rIns="91420" bIns="45709"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4021140" y="9721852"/>
            <a:ext cx="3076575" cy="512763"/>
          </a:xfrm>
          <a:prstGeom prst="rect">
            <a:avLst/>
          </a:prstGeom>
        </p:spPr>
        <p:txBody>
          <a:bodyPr vert="horz" lIns="91420" tIns="45709" rIns="91420" bIns="45709" rtlCol="0" anchor="b"/>
          <a:lstStyle>
            <a:lvl1pPr algn="r">
              <a:defRPr sz="1100"/>
            </a:lvl1pPr>
          </a:lstStyle>
          <a:p>
            <a:fld id="{C8FA9F20-5AE1-477E-80B4-FB3B90F0AE46}" type="slidenum">
              <a:rPr kumimoji="1" lang="ja-JP" altLang="en-US" smtClean="0"/>
              <a:t>‹#›</a:t>
            </a:fld>
            <a:endParaRPr kumimoji="1" lang="ja-JP" altLang="en-US"/>
          </a:p>
        </p:txBody>
      </p:sp>
    </p:spTree>
    <p:extLst>
      <p:ext uri="{BB962C8B-B14F-4D97-AF65-F5344CB8AC3E}">
        <p14:creationId xmlns:p14="http://schemas.microsoft.com/office/powerpoint/2010/main" val="19162173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3076575" cy="512763"/>
          </a:xfrm>
          <a:prstGeom prst="rect">
            <a:avLst/>
          </a:prstGeom>
        </p:spPr>
        <p:txBody>
          <a:bodyPr vert="horz" lIns="91420" tIns="45709" rIns="91420" bIns="45709" rtlCol="0"/>
          <a:lstStyle>
            <a:lvl1pPr algn="l">
              <a:defRPr sz="1100"/>
            </a:lvl1pPr>
          </a:lstStyle>
          <a:p>
            <a:endParaRPr kumimoji="1" lang="ja-JP" altLang="en-US"/>
          </a:p>
        </p:txBody>
      </p:sp>
      <p:sp>
        <p:nvSpPr>
          <p:cNvPr id="3" name="日付プレースホルダー 2"/>
          <p:cNvSpPr>
            <a:spLocks noGrp="1"/>
          </p:cNvSpPr>
          <p:nvPr>
            <p:ph type="dt" idx="1"/>
          </p:nvPr>
        </p:nvSpPr>
        <p:spPr>
          <a:xfrm>
            <a:off x="4021140" y="2"/>
            <a:ext cx="3076575" cy="512763"/>
          </a:xfrm>
          <a:prstGeom prst="rect">
            <a:avLst/>
          </a:prstGeom>
        </p:spPr>
        <p:txBody>
          <a:bodyPr vert="horz" lIns="91420" tIns="45709" rIns="91420" bIns="45709" rtlCol="0"/>
          <a:lstStyle>
            <a:lvl1pPr algn="r">
              <a:defRPr sz="1100"/>
            </a:lvl1pPr>
          </a:lstStyle>
          <a:p>
            <a:fld id="{7D5128FC-90FC-49D9-B9B6-4471DFAEFCD9}" type="datetimeFigureOut">
              <a:rPr kumimoji="1" lang="ja-JP" altLang="en-US" smtClean="0"/>
              <a:t>2018/6/28</a:t>
            </a:fld>
            <a:endParaRPr kumimoji="1" lang="ja-JP" altLang="en-US"/>
          </a:p>
        </p:txBody>
      </p:sp>
      <p:sp>
        <p:nvSpPr>
          <p:cNvPr id="4" name="スライド イメージ プレースホルダー 3"/>
          <p:cNvSpPr>
            <a:spLocks noGrp="1" noRot="1" noChangeAspect="1"/>
          </p:cNvSpPr>
          <p:nvPr>
            <p:ph type="sldImg" idx="2"/>
          </p:nvPr>
        </p:nvSpPr>
        <p:spPr>
          <a:xfrm>
            <a:off x="1055688" y="831850"/>
            <a:ext cx="4987925" cy="3452813"/>
          </a:xfrm>
          <a:prstGeom prst="rect">
            <a:avLst/>
          </a:prstGeom>
          <a:noFill/>
          <a:ln w="12700">
            <a:solidFill>
              <a:prstClr val="black"/>
            </a:solidFill>
          </a:ln>
        </p:spPr>
        <p:txBody>
          <a:bodyPr vert="horz" lIns="91420" tIns="45709" rIns="91420" bIns="45709" rtlCol="0" anchor="ctr"/>
          <a:lstStyle/>
          <a:p>
            <a:endParaRPr lang="ja-JP" altLang="en-US"/>
          </a:p>
        </p:txBody>
      </p:sp>
      <p:sp>
        <p:nvSpPr>
          <p:cNvPr id="5" name="ノート プレースホルダー 4"/>
          <p:cNvSpPr>
            <a:spLocks noGrp="1"/>
          </p:cNvSpPr>
          <p:nvPr>
            <p:ph type="body" sz="quarter" idx="3"/>
          </p:nvPr>
        </p:nvSpPr>
        <p:spPr>
          <a:xfrm>
            <a:off x="709615" y="4623060"/>
            <a:ext cx="5680075" cy="4894163"/>
          </a:xfrm>
          <a:prstGeom prst="rect">
            <a:avLst/>
          </a:prstGeom>
        </p:spPr>
        <p:txBody>
          <a:bodyPr vert="horz" lIns="91420" tIns="45709" rIns="91420" bIns="45709" rtlCol="0"/>
          <a:lstStyle/>
          <a:p>
            <a:pPr lvl="0"/>
            <a:r>
              <a:rPr kumimoji="1" lang="ja-JP" altLang="en-US" dirty="0" smtClean="0"/>
              <a:t>マスター テキストの書式設定</a:t>
            </a:r>
          </a:p>
        </p:txBody>
      </p:sp>
      <p:sp>
        <p:nvSpPr>
          <p:cNvPr id="6" name="フッター プレースホルダー 5"/>
          <p:cNvSpPr>
            <a:spLocks noGrp="1"/>
          </p:cNvSpPr>
          <p:nvPr>
            <p:ph type="ftr" sz="quarter" idx="4"/>
          </p:nvPr>
        </p:nvSpPr>
        <p:spPr>
          <a:xfrm>
            <a:off x="2" y="9721852"/>
            <a:ext cx="3076575" cy="512763"/>
          </a:xfrm>
          <a:prstGeom prst="rect">
            <a:avLst/>
          </a:prstGeom>
        </p:spPr>
        <p:txBody>
          <a:bodyPr vert="horz" lIns="91420" tIns="45709" rIns="91420" bIns="4570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021140" y="9721852"/>
            <a:ext cx="3076575" cy="512763"/>
          </a:xfrm>
          <a:prstGeom prst="rect">
            <a:avLst/>
          </a:prstGeom>
        </p:spPr>
        <p:txBody>
          <a:bodyPr vert="horz" lIns="91420" tIns="45709" rIns="91420" bIns="45709" rtlCol="0" anchor="b"/>
          <a:lstStyle>
            <a:lvl1pPr algn="r">
              <a:defRPr sz="1100"/>
            </a:lvl1pPr>
          </a:lstStyle>
          <a:p>
            <a:fld id="{953AB916-7725-4E32-8979-AC095844FB81}" type="slidenum">
              <a:rPr kumimoji="1" lang="ja-JP" altLang="en-US" smtClean="0"/>
              <a:t>‹#›</a:t>
            </a:fld>
            <a:endParaRPr kumimoji="1" lang="ja-JP" altLang="en-US"/>
          </a:p>
        </p:txBody>
      </p:sp>
    </p:spTree>
    <p:extLst>
      <p:ext uri="{BB962C8B-B14F-4D97-AF65-F5344CB8AC3E}">
        <p14:creationId xmlns:p14="http://schemas.microsoft.com/office/powerpoint/2010/main" val="41298141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spc="-100" baseline="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a:t>
            </a:fld>
            <a:endParaRPr kumimoji="1" lang="ja-JP" altLang="en-US"/>
          </a:p>
        </p:txBody>
      </p:sp>
    </p:spTree>
    <p:extLst>
      <p:ext uri="{BB962C8B-B14F-4D97-AF65-F5344CB8AC3E}">
        <p14:creationId xmlns:p14="http://schemas.microsoft.com/office/powerpoint/2010/main" val="2483563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10</a:t>
            </a:fld>
            <a:endParaRPr kumimoji="1" lang="ja-JP" altLang="en-US"/>
          </a:p>
        </p:txBody>
      </p:sp>
    </p:spTree>
    <p:extLst>
      <p:ext uri="{BB962C8B-B14F-4D97-AF65-F5344CB8AC3E}">
        <p14:creationId xmlns:p14="http://schemas.microsoft.com/office/powerpoint/2010/main" val="1534460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「喘息予防・管理ガイドライン」が</a:t>
            </a:r>
            <a:r>
              <a:rPr kumimoji="1" lang="en-US" altLang="ja-JP" dirty="0" smtClean="0"/>
              <a:t>1993</a:t>
            </a:r>
            <a:r>
              <a:rPr kumimoji="1" lang="ja-JP" altLang="en-US" dirty="0" smtClean="0"/>
              <a:t>年に発刊されて以来、</a:t>
            </a:r>
            <a:r>
              <a:rPr kumimoji="1" lang="ja-JP" altLang="en-US" dirty="0" err="1" smtClean="0"/>
              <a:t>ぜん</a:t>
            </a:r>
            <a:r>
              <a:rPr kumimoji="1" lang="ja-JP" altLang="en-US" dirty="0" smtClean="0"/>
              <a:t>息は、気道の慢性的な炎症が基本的な病態であること、治療の中心は気道の炎症を抑える吸入ステロイド薬をはじめとした「長期管理薬」であることが広く知られるようになりました。</a:t>
            </a:r>
            <a:endParaRPr kumimoji="1" lang="en-US" altLang="ja-JP" dirty="0" smtClean="0"/>
          </a:p>
          <a:p>
            <a:r>
              <a:rPr kumimoji="1" lang="ja-JP" altLang="en-US" dirty="0" smtClean="0"/>
              <a:t>吸入ステロイド薬が普及したことによって、重症のぜん息患者さんやぜん息で亡くなる人の数は減少しました。</a:t>
            </a:r>
            <a:endParaRPr kumimoji="1" lang="en-US" altLang="ja-JP" dirty="0" smtClean="0"/>
          </a:p>
          <a:p>
            <a:r>
              <a:rPr kumimoji="1" lang="ja-JP" altLang="en-US" dirty="0" smtClean="0"/>
              <a:t>しかし、いまだに年間約</a:t>
            </a:r>
            <a:r>
              <a:rPr kumimoji="1" lang="en-US" altLang="ja-JP" dirty="0" smtClean="0"/>
              <a:t>1,400</a:t>
            </a:r>
            <a:r>
              <a:rPr kumimoji="1" lang="ja-JP" altLang="en-US" dirty="0" smtClean="0"/>
              <a:t>人の方がぜん息で亡くなっています。</a:t>
            </a:r>
            <a:r>
              <a:rPr kumimoji="1" lang="ja-JP" altLang="en-US" dirty="0" err="1" smtClean="0"/>
              <a:t>ぜん</a:t>
            </a:r>
            <a:r>
              <a:rPr kumimoji="1" lang="ja-JP" altLang="en-US" dirty="0" smtClean="0"/>
              <a:t>息は、適切な治療をせずに悪化すると、死亡につながることもある病気です。</a:t>
            </a:r>
            <a:endParaRPr kumimoji="1" lang="en-US" altLang="ja-JP" dirty="0" smtClean="0"/>
          </a:p>
          <a:p>
            <a:r>
              <a:rPr kumimoji="1" lang="ja-JP" altLang="en-US" dirty="0" err="1" smtClean="0"/>
              <a:t>ぜん</a:t>
            </a:r>
            <a:r>
              <a:rPr kumimoji="1" lang="ja-JP" altLang="en-US" dirty="0" smtClean="0"/>
              <a:t>息の悪化を防ぐために、適切な薬物治療と自己管理で、しっかりぜん息をコントロールしましょう。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11</a:t>
            </a:fld>
            <a:endParaRPr kumimoji="1" lang="ja-JP" altLang="en-US"/>
          </a:p>
        </p:txBody>
      </p:sp>
    </p:spTree>
    <p:extLst>
      <p:ext uri="{BB962C8B-B14F-4D97-AF65-F5344CB8AC3E}">
        <p14:creationId xmlns:p14="http://schemas.microsoft.com/office/powerpoint/2010/main" val="125719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ガイドラインにかかげられている</a:t>
            </a:r>
            <a:r>
              <a:rPr kumimoji="1" lang="ja-JP" altLang="en-US" dirty="0" err="1" smtClean="0"/>
              <a:t>ぜん</a:t>
            </a:r>
            <a:r>
              <a:rPr kumimoji="1" lang="ja-JP" altLang="en-US" dirty="0" smtClean="0"/>
              <a:t>息の管理目標は、</a:t>
            </a:r>
            <a:endParaRPr kumimoji="1" lang="en-US" altLang="ja-JP" dirty="0" smtClean="0"/>
          </a:p>
          <a:p>
            <a:r>
              <a:rPr kumimoji="1" lang="ja-JP" altLang="en-US" dirty="0" smtClean="0"/>
              <a:t>健康な人と変わらない日常生活を送ること、</a:t>
            </a:r>
            <a:endParaRPr kumimoji="1" lang="en-US" altLang="ja-JP" dirty="0" smtClean="0"/>
          </a:p>
          <a:p>
            <a:pPr defTabSz="914300">
              <a:defRPr/>
            </a:pPr>
            <a:r>
              <a:rPr kumimoji="1" lang="ja-JP" altLang="en-US" dirty="0" smtClean="0"/>
              <a:t>すなわち、「コントロール良好」な状態を維持することです。</a:t>
            </a:r>
            <a:endParaRPr kumimoji="1" lang="en-US" altLang="ja-JP" dirty="0" smtClean="0"/>
          </a:p>
          <a:p>
            <a:endParaRPr kumimoji="1" lang="en-US" altLang="ja-JP" dirty="0" smtClean="0"/>
          </a:p>
          <a:p>
            <a:r>
              <a:rPr kumimoji="1" lang="ja-JP" altLang="en-US" dirty="0" smtClean="0"/>
              <a:t>そのためには、患者さん自身も</a:t>
            </a:r>
            <a:endParaRPr kumimoji="1" lang="en-US" altLang="ja-JP" dirty="0" smtClean="0"/>
          </a:p>
          <a:p>
            <a:r>
              <a:rPr kumimoji="1" lang="ja-JP" altLang="en-US" dirty="0" smtClean="0"/>
              <a:t>気道の炎症を起こす原因となる危険因子を避けたり、除去したりすること、</a:t>
            </a:r>
            <a:endParaRPr kumimoji="1" lang="en-US" altLang="ja-JP" dirty="0" smtClean="0"/>
          </a:p>
          <a:p>
            <a:r>
              <a:rPr kumimoji="1" lang="ja-JP" altLang="en-US" dirty="0" smtClean="0"/>
              <a:t>医師の指示通りにきちんと薬を使うこと　が必要です。</a:t>
            </a:r>
            <a:endParaRPr kumimoji="1" lang="en-US" altLang="ja-JP" dirty="0" smtClean="0"/>
          </a:p>
          <a:p>
            <a:endParaRPr kumimoji="1" lang="en-US" altLang="ja-JP" dirty="0" smtClean="0"/>
          </a:p>
          <a:p>
            <a:r>
              <a:rPr kumimoji="1" lang="ja-JP" altLang="en-US" dirty="0" smtClean="0"/>
              <a:t>その結果として将来的には、</a:t>
            </a:r>
            <a:endParaRPr kumimoji="1" lang="en-US" altLang="ja-JP" dirty="0" smtClean="0"/>
          </a:p>
          <a:p>
            <a:r>
              <a:rPr kumimoji="1" lang="ja-JP" altLang="en-US" dirty="0" smtClean="0"/>
              <a:t>呼吸機能の低下が抑えること</a:t>
            </a:r>
            <a:endParaRPr kumimoji="1" lang="en-US" altLang="ja-JP" dirty="0" smtClean="0"/>
          </a:p>
          <a:p>
            <a:r>
              <a:rPr kumimoji="1" lang="ja-JP" altLang="en-US" dirty="0" err="1" smtClean="0"/>
              <a:t>ぜん</a:t>
            </a:r>
            <a:r>
              <a:rPr kumimoji="1" lang="ja-JP" altLang="en-US" dirty="0" smtClean="0"/>
              <a:t>息死を避けること</a:t>
            </a:r>
            <a:endParaRPr kumimoji="1" lang="en-US" altLang="ja-JP" dirty="0" smtClean="0"/>
          </a:p>
          <a:p>
            <a:r>
              <a:rPr kumimoji="1" lang="ja-JP" altLang="en-US" dirty="0" smtClean="0"/>
              <a:t>治療薬の副作用の発現を避けること　ができるようになります。</a:t>
            </a:r>
            <a:endParaRPr kumimoji="1" lang="en-US" altLang="ja-JP" dirty="0" smtClean="0"/>
          </a:p>
          <a:p>
            <a:endParaRPr kumimoji="1" lang="en-US" altLang="ja-JP" dirty="0" smtClean="0"/>
          </a:p>
          <a:p>
            <a:r>
              <a:rPr kumimoji="1" lang="ja-JP" altLang="en-US" dirty="0" smtClean="0"/>
              <a:t>この管理目標に向かって、患者さん自身がぜん息をコントロールしていくという意識を持ち、自己管理をしていきましょう。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12</a:t>
            </a:fld>
            <a:endParaRPr kumimoji="1" lang="ja-JP" altLang="en-US"/>
          </a:p>
        </p:txBody>
      </p:sp>
    </p:spTree>
    <p:extLst>
      <p:ext uri="{BB962C8B-B14F-4D97-AF65-F5344CB8AC3E}">
        <p14:creationId xmlns:p14="http://schemas.microsoft.com/office/powerpoint/2010/main" val="339364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「コントロール良好」とは、発作治療薬を使用する必要もなく、運動をしたり走ったりしても、１日をとおしてまったく症状が出ない状態のことを指します。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13</a:t>
            </a:fld>
            <a:endParaRPr kumimoji="1" lang="ja-JP" altLang="en-US"/>
          </a:p>
        </p:txBody>
      </p:sp>
    </p:spTree>
    <p:extLst>
      <p:ext uri="{BB962C8B-B14F-4D97-AF65-F5344CB8AC3E}">
        <p14:creationId xmlns:p14="http://schemas.microsoft.com/office/powerpoint/2010/main" val="100713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息を自分で「コントロール」するためには、薬の適切な使用と、自己管理の継続が必要です。</a:t>
            </a:r>
            <a:endParaRPr kumimoji="1" lang="en-US" altLang="ja-JP" dirty="0" smtClean="0"/>
          </a:p>
          <a:p>
            <a:endParaRPr kumimoji="1" lang="en-US" altLang="ja-JP" dirty="0" smtClean="0"/>
          </a:p>
          <a:p>
            <a:r>
              <a:rPr kumimoji="1" lang="ja-JP" altLang="en-US" dirty="0" smtClean="0"/>
              <a:t>＜適切な薬物治療＞</a:t>
            </a:r>
            <a:endParaRPr kumimoji="1" lang="en-US" altLang="ja-JP" dirty="0" smtClean="0"/>
          </a:p>
          <a:p>
            <a:r>
              <a:rPr kumimoji="1" lang="ja-JP" altLang="en-US" dirty="0" smtClean="0"/>
              <a:t>・医師の指示どおりに継続して行うこと。自分の判断で途中で薬をやめてしまわないこと。</a:t>
            </a:r>
            <a:endParaRPr kumimoji="1" lang="en-US" altLang="ja-JP" dirty="0" smtClean="0"/>
          </a:p>
          <a:p>
            <a:r>
              <a:rPr kumimoji="1" lang="ja-JP" altLang="en-US" dirty="0" smtClean="0"/>
              <a:t>・正しい吸入方法を習得すること。</a:t>
            </a:r>
            <a:endParaRPr kumimoji="1" lang="en-US" altLang="ja-JP" dirty="0" smtClean="0"/>
          </a:p>
          <a:p>
            <a:endParaRPr kumimoji="1" lang="en-US" altLang="ja-JP" dirty="0" smtClean="0"/>
          </a:p>
          <a:p>
            <a:r>
              <a:rPr kumimoji="1" lang="ja-JP" altLang="en-US" dirty="0" smtClean="0"/>
              <a:t>＜悪化要因への対策＞</a:t>
            </a:r>
            <a:endParaRPr kumimoji="1" lang="en-US" altLang="ja-JP" dirty="0" smtClean="0"/>
          </a:p>
          <a:p>
            <a:r>
              <a:rPr kumimoji="1" lang="ja-JP" altLang="en-US" dirty="0" smtClean="0"/>
              <a:t>・自分のアレルゲンや</a:t>
            </a:r>
            <a:r>
              <a:rPr kumimoji="1" lang="ja-JP" altLang="en-US" dirty="0" err="1" smtClean="0"/>
              <a:t>ぜん</a:t>
            </a:r>
            <a:r>
              <a:rPr kumimoji="1" lang="ja-JP" altLang="en-US" dirty="0" smtClean="0"/>
              <a:t>息を悪化させる要因を知り、対策をとること。</a:t>
            </a:r>
            <a:endParaRPr kumimoji="1" lang="en-US" altLang="ja-JP" dirty="0" smtClean="0"/>
          </a:p>
          <a:p>
            <a:endParaRPr kumimoji="1" lang="en-US" altLang="ja-JP" dirty="0" smtClean="0"/>
          </a:p>
          <a:p>
            <a:r>
              <a:rPr kumimoji="1" lang="ja-JP" altLang="en-US" dirty="0" smtClean="0"/>
              <a:t>＜セルフモニタリングと客観的な評価＞</a:t>
            </a:r>
            <a:endParaRPr kumimoji="1" lang="en-US" altLang="ja-JP" dirty="0" smtClean="0"/>
          </a:p>
          <a:p>
            <a:r>
              <a:rPr kumimoji="1" lang="ja-JP" altLang="en-US" dirty="0" smtClean="0"/>
              <a:t>・ピークフロー測定や</a:t>
            </a:r>
            <a:r>
              <a:rPr kumimoji="1" lang="ja-JP" altLang="en-US" dirty="0" err="1" smtClean="0"/>
              <a:t>ぜん</a:t>
            </a:r>
            <a:r>
              <a:rPr kumimoji="1" lang="ja-JP" altLang="en-US" dirty="0" smtClean="0"/>
              <a:t>息日記を活用すること。</a:t>
            </a:r>
            <a:endParaRPr kumimoji="1" lang="en-US" altLang="ja-JP" dirty="0" smtClean="0"/>
          </a:p>
          <a:p>
            <a:r>
              <a:rPr kumimoji="1" lang="ja-JP" altLang="en-US" dirty="0" smtClean="0"/>
              <a:t>・定期的に医療機関で呼吸機能検査を受けること。</a:t>
            </a:r>
            <a:endParaRPr kumimoji="1" lang="en-US" altLang="ja-JP" dirty="0" smtClean="0"/>
          </a:p>
          <a:p>
            <a:endParaRPr kumimoji="1" lang="en-US" altLang="ja-JP" dirty="0" smtClean="0"/>
          </a:p>
          <a:p>
            <a:r>
              <a:rPr kumimoji="1" lang="ja-JP" altLang="en-US" dirty="0" smtClean="0"/>
              <a:t>＜医師とのコミュニケーション＞</a:t>
            </a:r>
            <a:endParaRPr kumimoji="1" lang="en-US" altLang="ja-JP" dirty="0" smtClean="0"/>
          </a:p>
          <a:p>
            <a:r>
              <a:rPr kumimoji="1" lang="ja-JP" altLang="en-US" dirty="0" smtClean="0"/>
              <a:t>・症状や服薬の状態など詳しく医師に伝えること。</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14</a:t>
            </a:fld>
            <a:endParaRPr kumimoji="1" lang="ja-JP" altLang="en-US"/>
          </a:p>
        </p:txBody>
      </p:sp>
    </p:spTree>
    <p:extLst>
      <p:ext uri="{BB962C8B-B14F-4D97-AF65-F5344CB8AC3E}">
        <p14:creationId xmlns:p14="http://schemas.microsoft.com/office/powerpoint/2010/main" val="989781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コントロール良好を目指すためには、</a:t>
            </a:r>
            <a:endParaRPr kumimoji="1" lang="en-US" altLang="ja-JP" dirty="0" smtClean="0"/>
          </a:p>
          <a:p>
            <a:r>
              <a:rPr kumimoji="1" lang="ja-JP" altLang="en-US" dirty="0" smtClean="0"/>
              <a:t>自分の</a:t>
            </a:r>
            <a:r>
              <a:rPr kumimoji="1" lang="ja-JP" altLang="en-US" dirty="0" err="1" smtClean="0"/>
              <a:t>ぜん</a:t>
            </a:r>
            <a:r>
              <a:rPr kumimoji="1" lang="ja-JP" altLang="en-US" dirty="0" smtClean="0"/>
              <a:t>息の状態と、コントロール状態を知り、</a:t>
            </a:r>
            <a:endParaRPr kumimoji="1" lang="en-US" altLang="ja-JP" dirty="0" smtClean="0"/>
          </a:p>
          <a:p>
            <a:r>
              <a:rPr kumimoji="1" lang="ja-JP" altLang="en-US" dirty="0" smtClean="0"/>
              <a:t>↓</a:t>
            </a:r>
            <a:endParaRPr kumimoji="1" lang="en-US" altLang="ja-JP" dirty="0" smtClean="0"/>
          </a:p>
          <a:p>
            <a:r>
              <a:rPr kumimoji="1" lang="ja-JP" altLang="en-US" dirty="0" smtClean="0"/>
              <a:t>薬の使い方、自己管理の仕方をチェックし、</a:t>
            </a:r>
            <a:endParaRPr kumimoji="1" lang="en-US" altLang="ja-JP" dirty="0" smtClean="0"/>
          </a:p>
          <a:p>
            <a:r>
              <a:rPr kumimoji="1" lang="ja-JP" altLang="en-US" dirty="0" smtClean="0"/>
              <a:t>↓</a:t>
            </a:r>
            <a:endParaRPr kumimoji="1" lang="en-US" altLang="ja-JP" dirty="0" smtClean="0"/>
          </a:p>
          <a:p>
            <a:r>
              <a:rPr kumimoji="1" lang="ja-JP" altLang="en-US" dirty="0" smtClean="0"/>
              <a:t>医師に自分の状況を正しく、詳しく伝え、</a:t>
            </a:r>
            <a:endParaRPr kumimoji="1" lang="en-US" altLang="ja-JP" dirty="0" smtClean="0"/>
          </a:p>
          <a:p>
            <a:r>
              <a:rPr kumimoji="1" lang="ja-JP" altLang="en-US" dirty="0" smtClean="0"/>
              <a:t>↓</a:t>
            </a:r>
            <a:endParaRPr kumimoji="1" lang="en-US" altLang="ja-JP" dirty="0" smtClean="0"/>
          </a:p>
          <a:p>
            <a:r>
              <a:rPr kumimoji="1" lang="ja-JP" altLang="en-US" dirty="0" smtClean="0"/>
              <a:t>医師の指示に従いながら、自分で</a:t>
            </a:r>
            <a:r>
              <a:rPr kumimoji="1" lang="ja-JP" altLang="en-US" dirty="0" err="1" smtClean="0"/>
              <a:t>ぜん</a:t>
            </a:r>
            <a:r>
              <a:rPr kumimoji="1" lang="ja-JP" altLang="en-US" dirty="0" smtClean="0"/>
              <a:t>息をコントロールしていく必要があります。</a:t>
            </a:r>
            <a:endParaRPr kumimoji="1" lang="en-US" altLang="ja-JP" dirty="0" smtClean="0"/>
          </a:p>
          <a:p>
            <a:endParaRPr kumimoji="1" lang="en-US" altLang="ja-JP" dirty="0" smtClean="0"/>
          </a:p>
          <a:p>
            <a:r>
              <a:rPr kumimoji="1" lang="ja-JP" altLang="en-US" dirty="0" smtClean="0"/>
              <a:t>このサイクルを何度もくり返すことで、コントロール良好な状態を目指していきましょう。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15</a:t>
            </a:fld>
            <a:endParaRPr kumimoji="1" lang="ja-JP" altLang="en-US"/>
          </a:p>
        </p:txBody>
      </p:sp>
    </p:spTree>
    <p:extLst>
      <p:ext uri="{BB962C8B-B14F-4D97-AF65-F5344CB8AC3E}">
        <p14:creationId xmlns:p14="http://schemas.microsoft.com/office/powerpoint/2010/main" val="1118128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質問に答えることで、自分の</a:t>
            </a:r>
            <a:r>
              <a:rPr kumimoji="1" lang="ja-JP" altLang="en-US" dirty="0" err="1" smtClean="0"/>
              <a:t>ぜん</a:t>
            </a:r>
            <a:r>
              <a:rPr kumimoji="1" lang="ja-JP" altLang="en-US" dirty="0" smtClean="0"/>
              <a:t>息のコントロール状態をチェックできるテストがいくつかあります。</a:t>
            </a:r>
            <a:endParaRPr kumimoji="1" lang="en-US" altLang="ja-JP" dirty="0" smtClean="0"/>
          </a:p>
          <a:p>
            <a:r>
              <a:rPr kumimoji="1" lang="ja-JP" altLang="en-US" dirty="0" smtClean="0"/>
              <a:t>ここでは、代表的な「喘息コントロールテスト（</a:t>
            </a:r>
            <a:r>
              <a:rPr kumimoji="1" lang="en-US" altLang="ja-JP" dirty="0" smtClean="0"/>
              <a:t>ACT</a:t>
            </a:r>
            <a:r>
              <a:rPr kumimoji="1" lang="ja-JP" altLang="en-US" dirty="0" smtClean="0"/>
              <a:t>）」を紹介しています。</a:t>
            </a:r>
            <a:endParaRPr kumimoji="1" lang="en-US" altLang="ja-JP" dirty="0" smtClean="0"/>
          </a:p>
          <a:p>
            <a:r>
              <a:rPr kumimoji="1" lang="ja-JP" altLang="en-US" dirty="0" smtClean="0"/>
              <a:t>これらを活用して、コントロール状態をチェックしましょう。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16</a:t>
            </a:fld>
            <a:endParaRPr kumimoji="1" lang="ja-JP" altLang="en-US"/>
          </a:p>
        </p:txBody>
      </p:sp>
    </p:spTree>
    <p:extLst>
      <p:ext uri="{BB962C8B-B14F-4D97-AF65-F5344CB8AC3E}">
        <p14:creationId xmlns:p14="http://schemas.microsoft.com/office/powerpoint/2010/main" val="39118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病院で行われる</a:t>
            </a:r>
            <a:r>
              <a:rPr kumimoji="1" lang="ja-JP" altLang="en-US" dirty="0" err="1" smtClean="0"/>
              <a:t>ぜん</a:t>
            </a:r>
            <a:r>
              <a:rPr kumimoji="1" lang="ja-JP" altLang="en-US" dirty="0" smtClean="0"/>
              <a:t>息の検査「血液検査」</a:t>
            </a:r>
            <a:endParaRPr kumimoji="1" lang="en-US" altLang="ja-JP" dirty="0" smtClean="0"/>
          </a:p>
          <a:p>
            <a:r>
              <a:rPr kumimoji="1" lang="ja-JP" altLang="en-US" dirty="0" smtClean="0"/>
              <a:t>血液検査の目的は、アレルギー体質かどうか、アレルギーの原因となる物質は何なのかを調べることです。</a:t>
            </a:r>
            <a:endParaRPr kumimoji="1" lang="en-US" altLang="ja-JP" dirty="0" smtClean="0"/>
          </a:p>
          <a:p>
            <a:endParaRPr kumimoji="1" lang="en-US" altLang="ja-JP" dirty="0" smtClean="0"/>
          </a:p>
          <a:p>
            <a:r>
              <a:rPr kumimoji="1" lang="ja-JP" altLang="en-US" dirty="0" smtClean="0"/>
              <a:t>・好酸球数の値が高いと、アレルギー疾患や寄生虫の感染などが疑われます。</a:t>
            </a:r>
            <a:endParaRPr kumimoji="1" lang="en-US" altLang="ja-JP" dirty="0" smtClean="0"/>
          </a:p>
          <a:p>
            <a:r>
              <a:rPr kumimoji="1" lang="ja-JP" altLang="en-US" dirty="0" smtClean="0"/>
              <a:t>・総</a:t>
            </a:r>
            <a:r>
              <a:rPr kumimoji="1" lang="en-US" altLang="ja-JP" dirty="0" smtClean="0"/>
              <a:t>IgE</a:t>
            </a:r>
            <a:r>
              <a:rPr kumimoji="1" lang="ja-JP" altLang="en-US" dirty="0" smtClean="0"/>
              <a:t>値は、値が高いほど、アレルギーになりやすいと考えられます。</a:t>
            </a:r>
            <a:endParaRPr kumimoji="1" lang="en-US" altLang="ja-JP" dirty="0" smtClean="0"/>
          </a:p>
          <a:p>
            <a:r>
              <a:rPr kumimoji="1" lang="ja-JP" altLang="en-US" dirty="0" smtClean="0"/>
              <a:t>・抗原特異的</a:t>
            </a:r>
            <a:r>
              <a:rPr kumimoji="1" lang="en-US" altLang="ja-JP" dirty="0" smtClean="0"/>
              <a:t>IgE</a:t>
            </a:r>
            <a:r>
              <a:rPr kumimoji="1" lang="ja-JP" altLang="en-US" dirty="0" smtClean="0"/>
              <a:t>抗体は、アレルギーの原因（アレルゲン）が何かを調べるための検査です。</a:t>
            </a:r>
            <a:endParaRPr kumimoji="1" lang="en-US" altLang="ja-JP" dirty="0" smtClean="0"/>
          </a:p>
          <a:p>
            <a:endParaRPr kumimoji="1" lang="en-US" altLang="ja-JP" dirty="0" smtClean="0"/>
          </a:p>
          <a:p>
            <a:r>
              <a:rPr kumimoji="1" lang="ja-JP" altLang="en-US" dirty="0" smtClean="0"/>
              <a:t>アトピー型の</a:t>
            </a:r>
            <a:r>
              <a:rPr kumimoji="1" lang="ja-JP" altLang="en-US" dirty="0" err="1" smtClean="0"/>
              <a:t>ぜん</a:t>
            </a:r>
            <a:r>
              <a:rPr kumimoji="1" lang="ja-JP" altLang="en-US" dirty="0" smtClean="0"/>
              <a:t>息患者さんは、血液検査で自分のアレルゲンが何かを知り、アレルゲンへの対策をとることが重要です。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17</a:t>
            </a:fld>
            <a:endParaRPr kumimoji="1" lang="ja-JP" altLang="en-US"/>
          </a:p>
        </p:txBody>
      </p:sp>
    </p:spTree>
    <p:extLst>
      <p:ext uri="{BB962C8B-B14F-4D97-AF65-F5344CB8AC3E}">
        <p14:creationId xmlns:p14="http://schemas.microsoft.com/office/powerpoint/2010/main" val="1078254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kumimoji="1" lang="ja-JP" altLang="en-US" dirty="0" smtClean="0"/>
              <a:t>病院で行われる</a:t>
            </a:r>
            <a:r>
              <a:rPr kumimoji="1" lang="ja-JP" altLang="en-US" dirty="0" err="1" smtClean="0"/>
              <a:t>ぜん</a:t>
            </a:r>
            <a:r>
              <a:rPr kumimoji="1" lang="ja-JP" altLang="en-US" dirty="0" smtClean="0"/>
              <a:t>息の検査「呼吸機能検査」</a:t>
            </a:r>
            <a:endParaRPr kumimoji="1" lang="en-US" altLang="ja-JP" dirty="0" smtClean="0"/>
          </a:p>
          <a:p>
            <a:r>
              <a:rPr kumimoji="1" lang="ja-JP" altLang="en-US" dirty="0" err="1" smtClean="0"/>
              <a:t>ぜん</a:t>
            </a:r>
            <a:r>
              <a:rPr kumimoji="1" lang="ja-JP" altLang="en-US" dirty="0" smtClean="0"/>
              <a:t>息患者さんの気道は、健康な人よりもせまく空気が通りにくい状態です。呼吸機能検査では、スパイロメータという機器を使って、気道がどのくらいせまくなっているのかを調べます。</a:t>
            </a:r>
            <a:endParaRPr kumimoji="1" lang="en-US" altLang="ja-JP" dirty="0" smtClean="0"/>
          </a:p>
          <a:p>
            <a:endParaRPr kumimoji="1" lang="en-US" altLang="ja-JP" dirty="0" smtClean="0"/>
          </a:p>
          <a:p>
            <a:r>
              <a:rPr kumimoji="1" lang="ja-JP" altLang="en-US" dirty="0" smtClean="0"/>
              <a:t>正常な場合は、フローボリューム曲線が丸くふくらみのある山になります。</a:t>
            </a:r>
            <a:endParaRPr kumimoji="1" lang="en-US" altLang="ja-JP" dirty="0" smtClean="0"/>
          </a:p>
          <a:p>
            <a:r>
              <a:rPr kumimoji="1" lang="ja-JP" altLang="en-US" dirty="0" err="1" smtClean="0"/>
              <a:t>ぜん</a:t>
            </a:r>
            <a:r>
              <a:rPr kumimoji="1" lang="ja-JP" altLang="en-US" dirty="0" smtClean="0"/>
              <a:t>息の場合は、下にへこんだような山になります。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18</a:t>
            </a:fld>
            <a:endParaRPr kumimoji="1" lang="ja-JP" altLang="en-US"/>
          </a:p>
        </p:txBody>
      </p:sp>
    </p:spTree>
    <p:extLst>
      <p:ext uri="{BB962C8B-B14F-4D97-AF65-F5344CB8AC3E}">
        <p14:creationId xmlns:p14="http://schemas.microsoft.com/office/powerpoint/2010/main" val="2265724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kumimoji="1" lang="ja-JP" altLang="en-US" dirty="0" smtClean="0"/>
              <a:t>病院で行われるその他の</a:t>
            </a:r>
            <a:r>
              <a:rPr kumimoji="1" lang="ja-JP" altLang="en-US" dirty="0" err="1" smtClean="0"/>
              <a:t>ぜん</a:t>
            </a:r>
            <a:r>
              <a:rPr kumimoji="1" lang="ja-JP" altLang="en-US" dirty="0" smtClean="0"/>
              <a:t>息の検査</a:t>
            </a:r>
            <a:endParaRPr kumimoji="1" lang="en-US" altLang="ja-JP" dirty="0" smtClean="0"/>
          </a:p>
          <a:p>
            <a:pPr defTabSz="914200">
              <a:defRPr/>
            </a:pPr>
            <a:endParaRPr kumimoji="1" lang="en-US" altLang="ja-JP" dirty="0" smtClean="0"/>
          </a:p>
          <a:p>
            <a:pPr defTabSz="914200">
              <a:defRPr/>
            </a:pPr>
            <a:r>
              <a:rPr kumimoji="1" lang="ja-JP" altLang="en-US" dirty="0" smtClean="0"/>
              <a:t>・呼気</a:t>
            </a:r>
            <a:r>
              <a:rPr kumimoji="1" lang="en-US" altLang="ja-JP" dirty="0" smtClean="0"/>
              <a:t>NO</a:t>
            </a:r>
            <a:r>
              <a:rPr kumimoji="1" lang="ja-JP" altLang="en-US" dirty="0" smtClean="0"/>
              <a:t>検査</a:t>
            </a:r>
            <a:endParaRPr kumimoji="1" lang="en-US" altLang="ja-JP" dirty="0" smtClean="0"/>
          </a:p>
          <a:p>
            <a:pPr defTabSz="914200">
              <a:defRPr/>
            </a:pPr>
            <a:r>
              <a:rPr kumimoji="1" lang="ja-JP" altLang="en-US" dirty="0" smtClean="0"/>
              <a:t>吐く息に含まれる</a:t>
            </a:r>
            <a:r>
              <a:rPr kumimoji="1" lang="en-US" altLang="ja-JP" dirty="0" smtClean="0"/>
              <a:t>NO</a:t>
            </a:r>
            <a:r>
              <a:rPr kumimoji="1" lang="ja-JP" altLang="en-US" dirty="0" smtClean="0"/>
              <a:t>（一酸化窒素）の量を測ることで、気道に起きている炎症の状態がわかります。この数値が高いと、気道に炎症が起きていることを示します。</a:t>
            </a:r>
            <a:endParaRPr kumimoji="1" lang="en-US" altLang="ja-JP" dirty="0" smtClean="0"/>
          </a:p>
          <a:p>
            <a:pPr defTabSz="914200">
              <a:defRPr/>
            </a:pPr>
            <a:endParaRPr kumimoji="1" lang="en-US" altLang="ja-JP" dirty="0" smtClean="0"/>
          </a:p>
          <a:p>
            <a:pPr defTabSz="914200">
              <a:defRPr/>
            </a:pPr>
            <a:r>
              <a:rPr kumimoji="1" lang="ja-JP" altLang="en-US" dirty="0" smtClean="0"/>
              <a:t>・気道可逆性テスト</a:t>
            </a:r>
            <a:endParaRPr kumimoji="1" lang="en-US" altLang="ja-JP" dirty="0" smtClean="0"/>
          </a:p>
          <a:p>
            <a:pPr defTabSz="914200">
              <a:defRPr/>
            </a:pPr>
            <a:r>
              <a:rPr kumimoji="1" lang="ja-JP" altLang="en-US" dirty="0" smtClean="0"/>
              <a:t>気道を広げる「短時間作用性</a:t>
            </a:r>
            <a:r>
              <a:rPr kumimoji="1" lang="en-US" altLang="ja-JP" dirty="0" smtClean="0"/>
              <a:t>β</a:t>
            </a:r>
            <a:r>
              <a:rPr kumimoji="1" lang="en-US" altLang="ja-JP" baseline="-25000" dirty="0" smtClean="0"/>
              <a:t>2</a:t>
            </a:r>
            <a:r>
              <a:rPr kumimoji="1" lang="ja-JP" altLang="en-US" dirty="0" smtClean="0"/>
              <a:t>刺激薬（発作止めの薬）」を吸入する前後で呼吸機能検査を行い、吸入した後のほうが気道が広がるか（可逆性があるか）を調べます。気道の可逆性はぜん息の特徴なので、他の病気との鑑別にも役立つ検査です。</a:t>
            </a:r>
            <a:endParaRPr kumimoji="1" lang="en-US" altLang="ja-JP" dirty="0" smtClean="0"/>
          </a:p>
          <a:p>
            <a:pPr defTabSz="914200">
              <a:defRPr/>
            </a:pPr>
            <a:endParaRPr kumimoji="1" lang="en-US" altLang="ja-JP" dirty="0" smtClean="0"/>
          </a:p>
          <a:p>
            <a:pPr defTabSz="914200">
              <a:defRPr/>
            </a:pPr>
            <a:r>
              <a:rPr kumimoji="1" lang="ja-JP" altLang="en-US" dirty="0" smtClean="0"/>
              <a:t>・呼吸抵抗測定</a:t>
            </a:r>
            <a:endParaRPr kumimoji="1" lang="en-US" altLang="ja-JP" dirty="0" smtClean="0"/>
          </a:p>
          <a:p>
            <a:pPr defTabSz="914200">
              <a:defRPr/>
            </a:pPr>
            <a:r>
              <a:rPr kumimoji="1" lang="ja-JP" altLang="en-US" dirty="0" smtClean="0"/>
              <a:t>気道の抵抗（どのくらいせまくなっているか）を調べます。呼吸機能検査では検出できないような細い気道の抵抗を検出できると期待されています。</a:t>
            </a:r>
            <a:endParaRPr kumimoji="1" lang="en-US" altLang="ja-JP" dirty="0" smtClean="0"/>
          </a:p>
          <a:p>
            <a:pPr defTabSz="914200">
              <a:defRPr/>
            </a:pPr>
            <a:endParaRPr kumimoji="1" lang="en-US" altLang="ja-JP" dirty="0" smtClean="0"/>
          </a:p>
          <a:p>
            <a:pPr defTabSz="914200">
              <a:defRPr/>
            </a:pPr>
            <a:r>
              <a:rPr kumimoji="1" lang="ja-JP" altLang="en-US" dirty="0" smtClean="0"/>
              <a:t>・気道過敏性テスト</a:t>
            </a:r>
            <a:endParaRPr kumimoji="1" lang="en-US" altLang="ja-JP" dirty="0" smtClean="0"/>
          </a:p>
          <a:p>
            <a:pPr defTabSz="914200">
              <a:defRPr/>
            </a:pPr>
            <a:r>
              <a:rPr kumimoji="1" lang="ja-JP" altLang="en-US" dirty="0" smtClean="0"/>
              <a:t>気道を刺激する薬剤を吸ったときに、気道が反応してせまくなるかを調べます。</a:t>
            </a:r>
            <a:r>
              <a:rPr kumimoji="1" lang="ja-JP" altLang="en-US" dirty="0" err="1" smtClean="0"/>
              <a:t>ぜん</a:t>
            </a:r>
            <a:r>
              <a:rPr kumimoji="1" lang="ja-JP" altLang="en-US" dirty="0" smtClean="0"/>
              <a:t>息の重症度の把握や、治療が十分かどうか、ぜん息が本当によくなっているかどうかを確認するために行われます。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19</a:t>
            </a:fld>
            <a:endParaRPr kumimoji="1" lang="ja-JP" altLang="en-US"/>
          </a:p>
        </p:txBody>
      </p:sp>
    </p:spTree>
    <p:extLst>
      <p:ext uri="{BB962C8B-B14F-4D97-AF65-F5344CB8AC3E}">
        <p14:creationId xmlns:p14="http://schemas.microsoft.com/office/powerpoint/2010/main" val="4226691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a:t>
            </a:fld>
            <a:endParaRPr kumimoji="1" lang="ja-JP" altLang="en-US"/>
          </a:p>
        </p:txBody>
      </p:sp>
    </p:spTree>
    <p:extLst>
      <p:ext uri="{BB962C8B-B14F-4D97-AF65-F5344CB8AC3E}">
        <p14:creationId xmlns:p14="http://schemas.microsoft.com/office/powerpoint/2010/main" val="32698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en-US" sz="1100" dirty="0"/>
              <a:t>医師が患者さんの状態を把握するうえで、もっとも役に立つ情報が問診です。自分の状態を詳しく伝えましょう。</a:t>
            </a:r>
            <a:endParaRPr lang="en-US" altLang="ja-JP" sz="1100" dirty="0"/>
          </a:p>
          <a:p>
            <a:endParaRPr lang="en-US" altLang="ja-JP" sz="1100" dirty="0"/>
          </a:p>
          <a:p>
            <a:r>
              <a:rPr lang="ja-JP" altLang="en-US" sz="1100" dirty="0"/>
              <a:t>＜症状について＞</a:t>
            </a:r>
            <a:endParaRPr lang="en-US" altLang="ja-JP" sz="1100" dirty="0"/>
          </a:p>
          <a:p>
            <a:pPr defTabSz="914200">
              <a:defRPr/>
            </a:pPr>
            <a:r>
              <a:rPr lang="ja-JP" altLang="en-US" sz="1100" dirty="0"/>
              <a:t>・症状の種類（せき、たん、胸苦しさ、息切れ、ゼーゼー・ヒューヒューする</a:t>
            </a:r>
            <a:r>
              <a:rPr lang="ja-JP" altLang="en-US" sz="1100" dirty="0" err="1"/>
              <a:t>ぜん鳴の</a:t>
            </a:r>
            <a:r>
              <a:rPr lang="ja-JP" altLang="en-US" sz="1100" dirty="0"/>
              <a:t>有無、発作など）</a:t>
            </a:r>
            <a:endParaRPr lang="en-US" altLang="ja-JP" sz="1100" dirty="0"/>
          </a:p>
          <a:p>
            <a:r>
              <a:rPr lang="ja-JP" altLang="en-US" sz="1100" dirty="0"/>
              <a:t>・いつから　（○週間、○日前から）</a:t>
            </a:r>
            <a:endParaRPr lang="en-US" altLang="ja-JP" sz="1100" dirty="0"/>
          </a:p>
          <a:p>
            <a:r>
              <a:rPr lang="ja-JP" altLang="en-US" sz="1100" dirty="0"/>
              <a:t>・どのくらい　（週に○回くらい）</a:t>
            </a:r>
            <a:endParaRPr lang="en-US" altLang="ja-JP" sz="1100" dirty="0"/>
          </a:p>
          <a:p>
            <a:r>
              <a:rPr lang="ja-JP" altLang="en-US" sz="1100" dirty="0"/>
              <a:t>・どんなときに　（寝ているとき、運動したとき　など）</a:t>
            </a:r>
            <a:endParaRPr lang="en-US" altLang="ja-JP" sz="1100" dirty="0"/>
          </a:p>
          <a:p>
            <a:r>
              <a:rPr lang="ja-JP" altLang="en-US" sz="1100" dirty="0"/>
              <a:t>・どの程度　（横になっていられないくらい、しゃべれないくらい）</a:t>
            </a:r>
            <a:endParaRPr lang="en-US" altLang="ja-JP" sz="1100" dirty="0"/>
          </a:p>
          <a:p>
            <a:r>
              <a:rPr lang="ja-JP" altLang="en-US" sz="1100" dirty="0"/>
              <a:t>・繰り返しの有無　（以前にも同じようなことがあったかどうか）</a:t>
            </a:r>
          </a:p>
          <a:p>
            <a:endParaRPr lang="en-US" altLang="ja-JP" sz="1100" dirty="0"/>
          </a:p>
          <a:p>
            <a:r>
              <a:rPr lang="ja-JP" altLang="en-US" sz="1100" dirty="0"/>
              <a:t>＜合併症について＞</a:t>
            </a:r>
            <a:endParaRPr lang="en-US" altLang="ja-JP" sz="1100" dirty="0"/>
          </a:p>
          <a:p>
            <a:r>
              <a:rPr lang="ja-JP" altLang="en-US" sz="1100" dirty="0"/>
              <a:t>・いま他の病気があるか</a:t>
            </a:r>
            <a:endParaRPr lang="en-US" altLang="ja-JP" sz="1100" dirty="0"/>
          </a:p>
          <a:p>
            <a:r>
              <a:rPr lang="ja-JP" altLang="en-US" sz="1100" dirty="0"/>
              <a:t>・他の病気を疑うような症状があるか</a:t>
            </a:r>
          </a:p>
          <a:p>
            <a:endParaRPr lang="ja-JP" altLang="en-US" sz="1100" dirty="0"/>
          </a:p>
          <a:p>
            <a:r>
              <a:rPr lang="ja-JP" altLang="en-US" sz="1100" dirty="0"/>
              <a:t>＜家族歴＞</a:t>
            </a:r>
            <a:endParaRPr lang="en-US" altLang="ja-JP" sz="1100" dirty="0"/>
          </a:p>
          <a:p>
            <a:pPr defTabSz="914200">
              <a:defRPr/>
            </a:pPr>
            <a:r>
              <a:rPr lang="ja-JP" altLang="en-US" sz="1100" dirty="0"/>
              <a:t>・両親、兄弟、祖父母にアレルギーがあるか</a:t>
            </a:r>
          </a:p>
          <a:p>
            <a:endParaRPr lang="en-US" altLang="ja-JP" sz="1100" dirty="0"/>
          </a:p>
          <a:p>
            <a:r>
              <a:rPr lang="ja-JP" altLang="en-US" sz="1100" dirty="0"/>
              <a:t>＜生活環境＞</a:t>
            </a:r>
            <a:endParaRPr lang="en-US" altLang="ja-JP" sz="1100" dirty="0"/>
          </a:p>
          <a:p>
            <a:r>
              <a:rPr lang="ja-JP" altLang="en-US" sz="1100" dirty="0"/>
              <a:t>・自分もしくは家族が喫煙しているか</a:t>
            </a:r>
            <a:endParaRPr lang="en-US" altLang="ja-JP" sz="1100" dirty="0"/>
          </a:p>
          <a:p>
            <a:r>
              <a:rPr lang="ja-JP" altLang="en-US" sz="1100" dirty="0"/>
              <a:t>・ペットを飼っているか　など</a:t>
            </a:r>
            <a:endParaRPr lang="en-US" altLang="ja-JP" sz="1100" dirty="0"/>
          </a:p>
          <a:p>
            <a:endParaRPr lang="en-US" altLang="ja-JP" sz="1100" dirty="0"/>
          </a:p>
          <a:p>
            <a:pPr defTabSz="914200">
              <a:defRPr/>
            </a:pPr>
            <a:r>
              <a:rPr lang="ja-JP" altLang="en-US" sz="1100" dirty="0"/>
              <a:t>あわせて、コントロール状態のチェックテスト結果や、ピークフロー測定の結果を記入した「</a:t>
            </a:r>
            <a:r>
              <a:rPr lang="ja-JP" altLang="en-US" sz="1100" dirty="0" err="1"/>
              <a:t>ぜん</a:t>
            </a:r>
            <a:r>
              <a:rPr lang="ja-JP" altLang="en-US" sz="1100" dirty="0"/>
              <a:t>息日記」を持参すると役立ちます。</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20</a:t>
            </a:fld>
            <a:endParaRPr kumimoji="1" lang="ja-JP" altLang="en-US"/>
          </a:p>
        </p:txBody>
      </p:sp>
    </p:spTree>
    <p:extLst>
      <p:ext uri="{BB962C8B-B14F-4D97-AF65-F5344CB8AC3E}">
        <p14:creationId xmlns:p14="http://schemas.microsoft.com/office/powerpoint/2010/main" val="2778759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21</a:t>
            </a:fld>
            <a:endParaRPr kumimoji="1" lang="ja-JP" altLang="en-US"/>
          </a:p>
        </p:txBody>
      </p:sp>
    </p:spTree>
    <p:extLst>
      <p:ext uri="{BB962C8B-B14F-4D97-AF65-F5344CB8AC3E}">
        <p14:creationId xmlns:p14="http://schemas.microsoft.com/office/powerpoint/2010/main" val="81138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00">
              <a:defRPr/>
            </a:pPr>
            <a:r>
              <a:rPr kumimoji="1" lang="ja-JP" altLang="en-US" dirty="0" err="1" smtClean="0"/>
              <a:t>ぜん</a:t>
            </a:r>
            <a:r>
              <a:rPr kumimoji="1" lang="ja-JP" altLang="en-US" dirty="0" smtClean="0"/>
              <a:t>息の治療に使われる薬は、気道の炎症を抑える「長期管理薬」と発作のときに気管支を速やかに広げ、呼吸を楽にする「発作治療薬」に分けられます。</a:t>
            </a:r>
            <a:endParaRPr kumimoji="1" lang="en-US" altLang="ja-JP" dirty="0" smtClean="0"/>
          </a:p>
          <a:p>
            <a:endParaRPr kumimoji="1" lang="en-US" altLang="ja-JP" dirty="0" smtClean="0"/>
          </a:p>
          <a:p>
            <a:r>
              <a:rPr kumimoji="1" lang="ja-JP" altLang="en-US" dirty="0" smtClean="0"/>
              <a:t>長期管理薬は、症状がなくても毎日使用する必要があります。</a:t>
            </a:r>
            <a:endParaRPr kumimoji="1" lang="en-US" altLang="ja-JP" dirty="0" smtClean="0"/>
          </a:p>
          <a:p>
            <a:r>
              <a:rPr kumimoji="1" lang="ja-JP" altLang="en-US" dirty="0" smtClean="0"/>
              <a:t>代表的な薬は、吸入ステロイド薬、長時間作用性</a:t>
            </a:r>
            <a:r>
              <a:rPr kumimoji="1" lang="en-US" altLang="ja-JP" dirty="0" smtClean="0"/>
              <a:t>β</a:t>
            </a:r>
            <a:r>
              <a:rPr kumimoji="1" lang="en-US" altLang="ja-JP" baseline="-25000" dirty="0" smtClean="0"/>
              <a:t>2</a:t>
            </a:r>
            <a:r>
              <a:rPr kumimoji="1" lang="ja-JP" altLang="en-US" dirty="0" smtClean="0"/>
              <a:t>刺激薬などです。</a:t>
            </a:r>
            <a:endParaRPr kumimoji="1" lang="en-US" altLang="ja-JP" dirty="0" smtClean="0"/>
          </a:p>
          <a:p>
            <a:endParaRPr kumimoji="1" lang="en-US" altLang="ja-JP" dirty="0" smtClean="0"/>
          </a:p>
          <a:p>
            <a:r>
              <a:rPr kumimoji="1" lang="ja-JP" altLang="en-US" dirty="0" smtClean="0"/>
              <a:t>発作治療薬は、発作のときだけ使用します。</a:t>
            </a:r>
            <a:endParaRPr kumimoji="1" lang="en-US" altLang="ja-JP" dirty="0" smtClean="0"/>
          </a:p>
          <a:p>
            <a:r>
              <a:rPr kumimoji="1" lang="ja-JP" altLang="en-US" dirty="0" smtClean="0"/>
              <a:t>代表的な薬は、短時間作用性</a:t>
            </a:r>
            <a:r>
              <a:rPr kumimoji="1" lang="en-US" altLang="ja-JP" dirty="0" smtClean="0"/>
              <a:t>β</a:t>
            </a:r>
            <a:r>
              <a:rPr kumimoji="1" lang="en-US" altLang="ja-JP" baseline="-25000" dirty="0" smtClean="0"/>
              <a:t>2</a:t>
            </a:r>
            <a:r>
              <a:rPr kumimoji="1" lang="ja-JP" altLang="en-US" dirty="0" smtClean="0"/>
              <a:t>刺激薬です。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22</a:t>
            </a:fld>
            <a:endParaRPr kumimoji="1" lang="ja-JP" altLang="en-US"/>
          </a:p>
        </p:txBody>
      </p:sp>
    </p:spTree>
    <p:extLst>
      <p:ext uri="{BB962C8B-B14F-4D97-AF65-F5344CB8AC3E}">
        <p14:creationId xmlns:p14="http://schemas.microsoft.com/office/powerpoint/2010/main" val="1199676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長期管理薬には、気道の炎症を抑える薬と、気道を広げる薬があり、症状がなくても毎日使用することで気道の炎症を抑えて、発作を予防します。</a:t>
            </a:r>
            <a:endParaRPr kumimoji="1" lang="en-US" altLang="ja-JP" dirty="0" smtClean="0"/>
          </a:p>
          <a:p>
            <a:endParaRPr kumimoji="1" lang="en-US" altLang="ja-JP" dirty="0" smtClean="0"/>
          </a:p>
          <a:p>
            <a:r>
              <a:rPr kumimoji="1" lang="ja-JP" altLang="en-US" dirty="0" smtClean="0"/>
              <a:t>長期管理薬は、長期間使ってはじめて本当の効果が現れる薬なので、症状がないからと途中でやめたりせず、医師の指示通りに毎日使うことがとても大切です。</a:t>
            </a:r>
            <a:endParaRPr kumimoji="1" lang="en-US" altLang="ja-JP" dirty="0" smtClean="0"/>
          </a:p>
          <a:p>
            <a:endParaRPr kumimoji="1" lang="en-US" altLang="ja-JP" dirty="0" smtClean="0"/>
          </a:p>
          <a:p>
            <a:r>
              <a:rPr kumimoji="1" lang="ja-JP" altLang="en-US" dirty="0" smtClean="0"/>
              <a:t>代表的な長期管理薬は、気道の炎症を抑える「吸入ステロイド薬」です。</a:t>
            </a:r>
            <a:endParaRPr kumimoji="1" lang="en-US" altLang="ja-JP" dirty="0" smtClean="0"/>
          </a:p>
          <a:p>
            <a:r>
              <a:rPr kumimoji="1" lang="ja-JP" altLang="en-US" dirty="0" smtClean="0"/>
              <a:t>同時に、気道を広げる「長時間作用性</a:t>
            </a:r>
            <a:r>
              <a:rPr kumimoji="1" lang="en-US" altLang="ja-JP" dirty="0" smtClean="0"/>
              <a:t>β</a:t>
            </a:r>
            <a:r>
              <a:rPr kumimoji="1" lang="en-US" altLang="ja-JP" baseline="-25000" dirty="0" smtClean="0"/>
              <a:t>2</a:t>
            </a:r>
            <a:r>
              <a:rPr kumimoji="1" lang="ja-JP" altLang="en-US" dirty="0" smtClean="0"/>
              <a:t>刺激薬」が使われることもあります。</a:t>
            </a:r>
            <a:endParaRPr kumimoji="1" lang="en-US" altLang="ja-JP" dirty="0" smtClean="0"/>
          </a:p>
          <a:p>
            <a:r>
              <a:rPr kumimoji="1" lang="ja-JP" altLang="en-US" dirty="0" smtClean="0"/>
              <a:t>この</a:t>
            </a:r>
            <a:r>
              <a:rPr kumimoji="1" lang="en-US" altLang="ja-JP" dirty="0" smtClean="0"/>
              <a:t>2</a:t>
            </a:r>
            <a:r>
              <a:rPr kumimoji="1" lang="ja-JP" altLang="en-US" dirty="0" err="1" smtClean="0"/>
              <a:t>つを</a:t>
            </a:r>
            <a:r>
              <a:rPr kumimoji="1" lang="ja-JP" altLang="en-US" dirty="0" smtClean="0"/>
              <a:t>あわせた配合剤もあります。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23</a:t>
            </a:fld>
            <a:endParaRPr kumimoji="1" lang="ja-JP" altLang="en-US"/>
          </a:p>
        </p:txBody>
      </p:sp>
    </p:spTree>
    <p:extLst>
      <p:ext uri="{BB962C8B-B14F-4D97-AF65-F5344CB8AC3E}">
        <p14:creationId xmlns:p14="http://schemas.microsoft.com/office/powerpoint/2010/main" val="419680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吸入ステロイド薬治療における、</a:t>
            </a:r>
            <a:r>
              <a:rPr kumimoji="1" lang="ja-JP" altLang="en-US" dirty="0" err="1" smtClean="0"/>
              <a:t>ぜん</a:t>
            </a:r>
            <a:r>
              <a:rPr kumimoji="1" lang="ja-JP" altLang="en-US" dirty="0" smtClean="0"/>
              <a:t>息コントロールの各評価項目の改善にかかる期間を検討したデータです。</a:t>
            </a:r>
            <a:endParaRPr kumimoji="1" lang="en-US" altLang="ja-JP" dirty="0" smtClean="0"/>
          </a:p>
          <a:p>
            <a:r>
              <a:rPr kumimoji="1" lang="ja-JP" altLang="en-US" dirty="0" smtClean="0"/>
              <a:t>夜間症状や</a:t>
            </a:r>
            <a:r>
              <a:rPr kumimoji="1" lang="en-US" altLang="ja-JP" dirty="0" smtClean="0"/>
              <a:t>1</a:t>
            </a:r>
            <a:r>
              <a:rPr kumimoji="1" lang="ja-JP" altLang="en-US" dirty="0" smtClean="0"/>
              <a:t>秒量といった呼吸機能は比較的短期間、大体２～３ヶ月で改善が得られる一方で、気道には炎症が残っており、気道過敏性、つまり症状がでやすい状態は、なかなか改善されないことがわかります。</a:t>
            </a:r>
            <a:endParaRPr kumimoji="1" lang="en-US" altLang="ja-JP" dirty="0" smtClean="0"/>
          </a:p>
          <a:p>
            <a:r>
              <a:rPr kumimoji="1" lang="ja-JP" altLang="en-US" dirty="0" smtClean="0"/>
              <a:t>気道過敏性を改善するためには、吸入ステロイド薬をはじめとした長期管理薬を長期にわたって使用することが必要です。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24</a:t>
            </a:fld>
            <a:endParaRPr kumimoji="1" lang="ja-JP" altLang="en-US"/>
          </a:p>
        </p:txBody>
      </p:sp>
    </p:spTree>
    <p:extLst>
      <p:ext uri="{BB962C8B-B14F-4D97-AF65-F5344CB8AC3E}">
        <p14:creationId xmlns:p14="http://schemas.microsoft.com/office/powerpoint/2010/main" val="2670558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ステロイド薬の副作用のリスクを減らす工夫を施された薬が、「吸入ステロイド薬」です。</a:t>
            </a:r>
            <a:endParaRPr kumimoji="1" lang="en-US" altLang="ja-JP" dirty="0" smtClean="0"/>
          </a:p>
          <a:p>
            <a:r>
              <a:rPr kumimoji="1" lang="ja-JP" altLang="en-US" dirty="0" smtClean="0"/>
              <a:t>気道だけに作用する薬であるため、通常の投与量では、全身の副作用はほとんどなく、長期に安心して、小児から高齢者、妊娠中の方でも使用できます。</a:t>
            </a:r>
            <a:endParaRPr kumimoji="1" lang="en-US" altLang="ja-JP" dirty="0" smtClean="0"/>
          </a:p>
          <a:p>
            <a:r>
              <a:rPr kumimoji="1" lang="ja-JP" altLang="en-US" dirty="0" smtClean="0"/>
              <a:t>よくみられる副作用としては、</a:t>
            </a:r>
            <a:endParaRPr kumimoji="1" lang="en-US" altLang="ja-JP" dirty="0" smtClean="0"/>
          </a:p>
          <a:p>
            <a:r>
              <a:rPr kumimoji="1" lang="ja-JP" altLang="en-US" dirty="0" smtClean="0"/>
              <a:t>・声がかれる</a:t>
            </a:r>
            <a:endParaRPr kumimoji="1" lang="en-US" altLang="ja-JP" dirty="0" smtClean="0"/>
          </a:p>
          <a:p>
            <a:r>
              <a:rPr kumimoji="1" lang="ja-JP" altLang="en-US" dirty="0" smtClean="0"/>
              <a:t>・口の中に残ると粘膜の免疫を抑制してしまい、カンジダというカビが増える　ことです。</a:t>
            </a:r>
            <a:endParaRPr kumimoji="1" lang="en-US" altLang="ja-JP" dirty="0" smtClean="0"/>
          </a:p>
          <a:p>
            <a:r>
              <a:rPr kumimoji="1" lang="ja-JP" altLang="en-US" dirty="0" smtClean="0"/>
              <a:t>これらを予防するために、吸入後には必ずうがいをしましょう。</a:t>
            </a:r>
            <a:endParaRPr kumimoji="1" lang="en-US" altLang="ja-JP" dirty="0" smtClean="0"/>
          </a:p>
          <a:p>
            <a:r>
              <a:rPr kumimoji="1" lang="ja-JP" altLang="en-US" dirty="0" smtClean="0"/>
              <a:t>「ガラガラ」うがいが難しい場合は、「ブクブク」して飲み込んでしまっても問題ありません。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25</a:t>
            </a:fld>
            <a:endParaRPr kumimoji="1" lang="ja-JP" altLang="en-US"/>
          </a:p>
        </p:txBody>
      </p:sp>
    </p:spTree>
    <p:extLst>
      <p:ext uri="{BB962C8B-B14F-4D97-AF65-F5344CB8AC3E}">
        <p14:creationId xmlns:p14="http://schemas.microsoft.com/office/powerpoint/2010/main" val="254282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en-US" sz="1100" dirty="0"/>
              <a:t>ステロイド薬の正式名称は、「副腎皮質ステロイド薬」です。</a:t>
            </a:r>
            <a:endParaRPr lang="en-US" altLang="ja-JP" sz="1100" dirty="0"/>
          </a:p>
          <a:p>
            <a:r>
              <a:rPr lang="ja-JP" altLang="en-US" sz="1100" dirty="0"/>
              <a:t>もともとは人体にある副腎という臓器から少量分泌されているホルモンです。</a:t>
            </a:r>
            <a:endParaRPr lang="en-US" altLang="ja-JP" sz="1100" dirty="0"/>
          </a:p>
          <a:p>
            <a:r>
              <a:rPr lang="ja-JP" altLang="en-US" sz="1100" dirty="0"/>
              <a:t>炎症を抑える強力な作用があります。</a:t>
            </a:r>
            <a:endParaRPr lang="en-US" altLang="ja-JP" sz="1100" dirty="0"/>
          </a:p>
          <a:p>
            <a:endParaRPr lang="en-US" altLang="ja-JP" sz="1100" dirty="0"/>
          </a:p>
          <a:p>
            <a:r>
              <a:rPr lang="ja-JP" altLang="en-US" sz="1100" dirty="0"/>
              <a:t>ステロイド薬は、気道だけに届く「吸入ステロイド薬」と、全身に働く「経口ステロイド」や注射での投与があります。</a:t>
            </a:r>
            <a:endParaRPr lang="en-US" altLang="ja-JP" sz="1100" dirty="0"/>
          </a:p>
          <a:p>
            <a:r>
              <a:rPr lang="ja-JP" altLang="en-US" sz="1100" dirty="0"/>
              <a:t>それぞれに役割があるので、必要なときに適切に使用しましょう。</a:t>
            </a:r>
            <a:endParaRPr lang="en-US" altLang="ja-JP" sz="1100" dirty="0"/>
          </a:p>
          <a:p>
            <a:endParaRPr lang="en-US" altLang="ja-JP" sz="1100" dirty="0"/>
          </a:p>
          <a:p>
            <a:pPr>
              <a:lnSpc>
                <a:spcPts val="1900"/>
              </a:lnSpc>
            </a:pPr>
            <a:r>
              <a:rPr lang="ja-JP" altLang="en-US" sz="1100" dirty="0"/>
              <a:t>吸入ステロイドは、気道の炎症をおさえ、</a:t>
            </a:r>
            <a:r>
              <a:rPr lang="ja-JP" altLang="en-US" sz="1100" dirty="0" err="1"/>
              <a:t>ぜん</a:t>
            </a:r>
            <a:r>
              <a:rPr lang="ja-JP" altLang="en-US" sz="1100" dirty="0"/>
              <a:t>息発作を予防する薬で、</a:t>
            </a:r>
            <a:r>
              <a:rPr lang="ja-JP" altLang="ja-JP" sz="1100" dirty="0"/>
              <a:t>通常の投与量では全身の副作用はほとんど</a:t>
            </a:r>
            <a:r>
              <a:rPr lang="ja-JP" altLang="en-US" sz="1100" dirty="0"/>
              <a:t>ありません。</a:t>
            </a:r>
            <a:endParaRPr lang="en-US" altLang="ja-JP" sz="1100" dirty="0"/>
          </a:p>
          <a:p>
            <a:pPr>
              <a:lnSpc>
                <a:spcPts val="1900"/>
              </a:lnSpc>
            </a:pPr>
            <a:r>
              <a:rPr lang="ja-JP" altLang="en-US" sz="1100" dirty="0"/>
              <a:t>全身性のステロイドは、強い抗炎症効果をもち、重篤なぜん息症状が起きたときなどに高い効果を発揮します。長期間使用すると、さまざまな副作用が生じることがありますが、必要なときに適切な使い方をすることで、副作用を最小限にすることができます。</a:t>
            </a:r>
            <a:endParaRPr lang="en-US" altLang="ja-JP" sz="1100" dirty="0"/>
          </a:p>
          <a:p>
            <a:pPr>
              <a:lnSpc>
                <a:spcPts val="1900"/>
              </a:lnSpc>
            </a:pPr>
            <a:endParaRPr lang="en-US" altLang="ja-JP" sz="1100" dirty="0"/>
          </a:p>
          <a:p>
            <a:pPr>
              <a:lnSpc>
                <a:spcPts val="1900"/>
              </a:lnSpc>
            </a:pPr>
            <a:r>
              <a:rPr lang="ja-JP" altLang="en-US" sz="1100" dirty="0"/>
              <a:t>薬の副作用が不安なときは、ためらわずに医師や薬剤師に相談してください。</a:t>
            </a:r>
            <a:endParaRPr lang="en-US"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26</a:t>
            </a:fld>
            <a:endParaRPr kumimoji="1" lang="ja-JP" altLang="en-US"/>
          </a:p>
        </p:txBody>
      </p:sp>
    </p:spTree>
    <p:extLst>
      <p:ext uri="{BB962C8B-B14F-4D97-AF65-F5344CB8AC3E}">
        <p14:creationId xmlns:p14="http://schemas.microsoft.com/office/powerpoint/2010/main" val="1989570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気管支を速やかに広げ、呼吸を楽にする働きのある発作治療薬は、発作が起きたときだけ使用します。</a:t>
            </a:r>
            <a:endParaRPr kumimoji="1" lang="en-US" altLang="ja-JP" dirty="0" smtClean="0"/>
          </a:p>
          <a:p>
            <a:endParaRPr kumimoji="1" lang="en-US" altLang="ja-JP" dirty="0" smtClean="0"/>
          </a:p>
          <a:p>
            <a:r>
              <a:rPr kumimoji="1" lang="ja-JP" altLang="en-US" dirty="0" smtClean="0"/>
              <a:t>発作治療薬に気道の炎症を抑える働きはありません。長期管理薬を使わずに発作治療薬だけを使用していると、</a:t>
            </a:r>
            <a:r>
              <a:rPr kumimoji="1" lang="ja-JP" altLang="en-US" dirty="0" err="1" smtClean="0"/>
              <a:t>ぜん</a:t>
            </a:r>
            <a:r>
              <a:rPr kumimoji="1" lang="ja-JP" altLang="en-US" dirty="0" smtClean="0"/>
              <a:t>息の状態が悪化し、最悪の場合、ぜん息死を招く原因になることもあるので、くれぐれも注意してください。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27</a:t>
            </a:fld>
            <a:endParaRPr kumimoji="1" lang="ja-JP" altLang="en-US"/>
          </a:p>
        </p:txBody>
      </p:sp>
    </p:spTree>
    <p:extLst>
      <p:ext uri="{BB962C8B-B14F-4D97-AF65-F5344CB8AC3E}">
        <p14:creationId xmlns:p14="http://schemas.microsoft.com/office/powerpoint/2010/main" val="4006905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息約の吸入器には３種類あります。</a:t>
            </a:r>
            <a:endParaRPr kumimoji="1" lang="en-US" altLang="ja-JP" dirty="0" smtClean="0"/>
          </a:p>
          <a:p>
            <a:pPr defTabSz="914300">
              <a:defRPr/>
            </a:pPr>
            <a:endParaRPr kumimoji="1" lang="en-US" altLang="ja-JP" dirty="0" smtClean="0"/>
          </a:p>
          <a:p>
            <a:pPr defTabSz="914300">
              <a:defRPr/>
            </a:pPr>
            <a:r>
              <a:rPr kumimoji="1" lang="ja-JP" altLang="en-US" dirty="0" smtClean="0"/>
              <a:t>＜</a:t>
            </a:r>
            <a:r>
              <a:rPr kumimoji="1" lang="en-US" altLang="ja-JP" dirty="0" err="1" smtClean="0"/>
              <a:t>pMDI</a:t>
            </a:r>
            <a:r>
              <a:rPr kumimoji="1" lang="ja-JP" altLang="en-US" dirty="0" smtClean="0"/>
              <a:t>＞</a:t>
            </a:r>
            <a:endParaRPr kumimoji="1" lang="en-US" altLang="ja-JP" dirty="0" smtClean="0"/>
          </a:p>
          <a:p>
            <a:pPr defTabSz="914300">
              <a:defRPr/>
            </a:pPr>
            <a:r>
              <a:rPr kumimoji="1" lang="ja-JP" altLang="en-US" dirty="0" smtClean="0"/>
              <a:t>ガスの圧力で薬剤を噴射する吸入器です。</a:t>
            </a:r>
            <a:endParaRPr kumimoji="1" lang="en-US" altLang="ja-JP" dirty="0" smtClean="0"/>
          </a:p>
          <a:p>
            <a:pPr defTabSz="914300">
              <a:defRPr/>
            </a:pPr>
            <a:r>
              <a:rPr kumimoji="1" lang="ja-JP" altLang="en-US" dirty="0" smtClean="0"/>
              <a:t>薬剤を噴射するタイミングと吸い込むタイミングを合わせる必要があります。</a:t>
            </a:r>
            <a:endParaRPr kumimoji="1" lang="en-US" altLang="ja-JP" dirty="0" smtClean="0"/>
          </a:p>
          <a:p>
            <a:endParaRPr kumimoji="1" lang="en-US" altLang="ja-JP" dirty="0" smtClean="0"/>
          </a:p>
          <a:p>
            <a:pPr defTabSz="914300">
              <a:defRPr/>
            </a:pPr>
            <a:r>
              <a:rPr kumimoji="1" lang="ja-JP" altLang="en-US" dirty="0" smtClean="0"/>
              <a:t>＜</a:t>
            </a:r>
            <a:r>
              <a:rPr kumimoji="1" lang="en-US" altLang="ja-JP" dirty="0" smtClean="0"/>
              <a:t>DPI</a:t>
            </a:r>
            <a:r>
              <a:rPr kumimoji="1" lang="ja-JP" altLang="en-US" dirty="0" smtClean="0"/>
              <a:t>＞</a:t>
            </a:r>
            <a:endParaRPr kumimoji="1" lang="en-US" altLang="ja-JP" dirty="0" smtClean="0"/>
          </a:p>
          <a:p>
            <a:pPr defTabSz="914300">
              <a:defRPr/>
            </a:pPr>
            <a:r>
              <a:rPr kumimoji="1" lang="ja-JP" altLang="en-US" dirty="0" smtClean="0"/>
              <a:t>粉末の薬剤を自分で吸い込むタイプの吸入器です。</a:t>
            </a:r>
            <a:endParaRPr kumimoji="1" lang="en-US" altLang="ja-JP" dirty="0" smtClean="0"/>
          </a:p>
          <a:p>
            <a:pPr defTabSz="914300">
              <a:defRPr/>
            </a:pPr>
            <a:r>
              <a:rPr kumimoji="1" lang="ja-JP" altLang="en-US" dirty="0" smtClean="0"/>
              <a:t>力強く薬を吸い込む必要があります。</a:t>
            </a:r>
            <a:endParaRPr kumimoji="1" lang="en-US" altLang="ja-JP" dirty="0" smtClean="0"/>
          </a:p>
          <a:p>
            <a:endParaRPr kumimoji="1" lang="en-US" altLang="ja-JP" dirty="0" smtClean="0"/>
          </a:p>
          <a:p>
            <a:r>
              <a:rPr kumimoji="1" lang="ja-JP" altLang="en-US" dirty="0" smtClean="0"/>
              <a:t>＜</a:t>
            </a:r>
            <a:r>
              <a:rPr kumimoji="1" lang="en-US" altLang="ja-JP" dirty="0" smtClean="0"/>
              <a:t>SMI</a:t>
            </a:r>
            <a:r>
              <a:rPr kumimoji="1" lang="ja-JP" altLang="en-US" dirty="0" smtClean="0"/>
              <a:t>＞</a:t>
            </a:r>
            <a:endParaRPr kumimoji="1" lang="en-US" altLang="ja-JP" dirty="0" smtClean="0"/>
          </a:p>
          <a:p>
            <a:r>
              <a:rPr kumimoji="1" lang="ja-JP" altLang="en-US" dirty="0" smtClean="0"/>
              <a:t>ゆっくりと噴霧される吸入液を吸い込むタイプの吸入器です。</a:t>
            </a:r>
            <a:endParaRPr kumimoji="1" lang="en-US" altLang="ja-JP" dirty="0" smtClean="0"/>
          </a:p>
          <a:p>
            <a:endParaRPr kumimoji="1" lang="en-US" altLang="ja-JP" dirty="0" smtClean="0"/>
          </a:p>
          <a:p>
            <a:r>
              <a:rPr kumimoji="1" lang="ja-JP" altLang="en-US" dirty="0" smtClean="0"/>
              <a:t>吸入薬は正しく吸入することではじめて、本来の効果を発揮します。そのためにも、自分に合った吸入器を選択できるよう、医師や薬剤師に相談しましょう。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28</a:t>
            </a:fld>
            <a:endParaRPr kumimoji="1" lang="ja-JP" altLang="en-US"/>
          </a:p>
        </p:txBody>
      </p:sp>
    </p:spTree>
    <p:extLst>
      <p:ext uri="{BB962C8B-B14F-4D97-AF65-F5344CB8AC3E}">
        <p14:creationId xmlns:p14="http://schemas.microsoft.com/office/powerpoint/2010/main" val="687540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＜スペーサー＞</a:t>
            </a:r>
            <a:endParaRPr kumimoji="1" lang="en-US" altLang="ja-JP" dirty="0" smtClean="0"/>
          </a:p>
          <a:p>
            <a:r>
              <a:rPr kumimoji="1" lang="en-US" altLang="ja-JP" dirty="0" err="1" smtClean="0"/>
              <a:t>pMDI</a:t>
            </a:r>
            <a:r>
              <a:rPr kumimoji="1" lang="ja-JP" altLang="en-US" dirty="0" smtClean="0"/>
              <a:t>で、薬を吸い込むタイミングを合わせることが難しい場合に、確実に吸入するための補助具です。マスクタイプとマウスピースタイプがあります。</a:t>
            </a:r>
            <a:endParaRPr kumimoji="1" lang="en-US" altLang="ja-JP" dirty="0" smtClean="0"/>
          </a:p>
          <a:p>
            <a:endParaRPr kumimoji="1" lang="en-US" altLang="ja-JP" dirty="0" smtClean="0"/>
          </a:p>
          <a:p>
            <a:r>
              <a:rPr kumimoji="1" lang="ja-JP" altLang="en-US" dirty="0" smtClean="0"/>
              <a:t>＜補助器具＞</a:t>
            </a:r>
            <a:endParaRPr kumimoji="1" lang="en-US" altLang="ja-JP" dirty="0" smtClean="0"/>
          </a:p>
          <a:p>
            <a:r>
              <a:rPr kumimoji="1" lang="en-US" altLang="ja-JP" dirty="0" err="1" smtClean="0"/>
              <a:t>pMDI</a:t>
            </a:r>
            <a:r>
              <a:rPr kumimoji="1" lang="ja-JP" altLang="en-US" dirty="0" smtClean="0"/>
              <a:t>は、吸入器のボタンを指で押して薬を噴射させますが、指の力が必要な場合があります。指の力が弱い子どもや高齢者用に作られた補助器具を使うと、楽に薬のボタンを押すことができます。</a:t>
            </a:r>
            <a:endParaRPr kumimoji="1" lang="en-US" altLang="ja-JP" dirty="0" smtClean="0"/>
          </a:p>
          <a:p>
            <a:endParaRPr kumimoji="1" lang="en-US" altLang="ja-JP" dirty="0" smtClean="0"/>
          </a:p>
          <a:p>
            <a:r>
              <a:rPr kumimoji="1" lang="ja-JP" altLang="en-US" dirty="0" smtClean="0"/>
              <a:t>＜ネブライザー＞</a:t>
            </a:r>
            <a:endParaRPr kumimoji="1" lang="en-US" altLang="ja-JP" dirty="0" smtClean="0"/>
          </a:p>
          <a:p>
            <a:r>
              <a:rPr kumimoji="1" lang="ja-JP" altLang="en-US" dirty="0" smtClean="0"/>
              <a:t>液体の薬を霧状にして吸入するために使用します。吸入がうまくできない高齢の方でも、確実に吸入することができます。</a:t>
            </a:r>
            <a:endParaRPr kumimoji="1" lang="en-US" altLang="ja-JP" dirty="0" smtClean="0"/>
          </a:p>
          <a:p>
            <a:endParaRPr kumimoji="1" lang="en-US" altLang="ja-JP" dirty="0" smtClean="0"/>
          </a:p>
          <a:p>
            <a:r>
              <a:rPr kumimoji="1" lang="ja-JP" altLang="en-US" dirty="0" smtClean="0"/>
              <a:t>これらを入手したい場合は、医師に相談しましょう。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29</a:t>
            </a:fld>
            <a:endParaRPr kumimoji="1" lang="ja-JP" altLang="en-US"/>
          </a:p>
        </p:txBody>
      </p:sp>
    </p:spTree>
    <p:extLst>
      <p:ext uri="{BB962C8B-B14F-4D97-AF65-F5344CB8AC3E}">
        <p14:creationId xmlns:p14="http://schemas.microsoft.com/office/powerpoint/2010/main" val="302107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en-US" b="1" dirty="0" smtClean="0"/>
              <a:t>呼吸とは</a:t>
            </a:r>
            <a:endParaRPr lang="en-US" altLang="ja-JP" b="1" dirty="0" smtClean="0"/>
          </a:p>
          <a:p>
            <a:r>
              <a:rPr kumimoji="1" lang="ja-JP" altLang="en-US" dirty="0" smtClean="0"/>
              <a:t>鼻や口から空気を吸い込み、空気中の酸素を体内に取り込んで、</a:t>
            </a:r>
            <a:r>
              <a:rPr lang="ja-JP" altLang="en-US" dirty="0" smtClean="0"/>
              <a:t>二酸化炭素を吐き出すこと。</a:t>
            </a:r>
            <a:r>
              <a:rPr kumimoji="1" lang="ja-JP" altLang="en-US" dirty="0" smtClean="0"/>
              <a:t>人間の生命維持に欠かせない活動です。</a:t>
            </a:r>
            <a:endParaRPr kumimoji="1" lang="en-US" altLang="ja-JP" dirty="0" smtClean="0"/>
          </a:p>
          <a:p>
            <a:endParaRPr lang="en-US" altLang="ja-JP" b="1" dirty="0" smtClean="0"/>
          </a:p>
          <a:p>
            <a:r>
              <a:rPr kumimoji="1" lang="ja-JP" altLang="en-US" b="1" dirty="0" smtClean="0"/>
              <a:t>呼吸器とは</a:t>
            </a:r>
            <a:endParaRPr kumimoji="1" lang="en-US" altLang="ja-JP" b="1" dirty="0" smtClean="0"/>
          </a:p>
          <a:p>
            <a:r>
              <a:rPr lang="ja-JP" altLang="en-US" dirty="0" smtClean="0"/>
              <a:t>呼吸に関係する器官の総称です。</a:t>
            </a:r>
            <a:r>
              <a:rPr kumimoji="1" lang="ja-JP" altLang="en-US" dirty="0" smtClean="0"/>
              <a:t>空気の通り道である「上気道（鼻腔、咽頭、喉頭）」、</a:t>
            </a:r>
            <a:r>
              <a:rPr lang="ja-JP" altLang="en-US" dirty="0" smtClean="0"/>
              <a:t>「下気道（気管、気管支）」と「肺」に分かれます。</a:t>
            </a:r>
            <a:endParaRPr kumimoji="1" lang="ja-JP" altLang="en-US" dirty="0" smtClean="0"/>
          </a:p>
          <a:p>
            <a:endParaRPr kumimoji="1" lang="en-US" altLang="ja-JP" dirty="0" smtClean="0"/>
          </a:p>
          <a:p>
            <a:r>
              <a:rPr kumimoji="1" lang="ja-JP" altLang="en-US" dirty="0" err="1" smtClean="0"/>
              <a:t>ぜん</a:t>
            </a:r>
            <a:r>
              <a:rPr kumimoji="1" lang="ja-JP" altLang="en-US" dirty="0" smtClean="0"/>
              <a:t>息は、主に下気道の炎症が原因で起こる病気です。ぜん息は「のど」ではなく気道の中で起こっていることを覚えておきましょう。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a:t>
            </a:fld>
            <a:endParaRPr kumimoji="1" lang="ja-JP" altLang="en-US"/>
          </a:p>
        </p:txBody>
      </p:sp>
    </p:spTree>
    <p:extLst>
      <p:ext uri="{BB962C8B-B14F-4D97-AF65-F5344CB8AC3E}">
        <p14:creationId xmlns:p14="http://schemas.microsoft.com/office/powerpoint/2010/main" val="685615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息治療には、気道の奥まで直接薬を届ける「吸入薬」が主に使われます。</a:t>
            </a:r>
            <a:endParaRPr kumimoji="1" lang="en-US" altLang="ja-JP" dirty="0" smtClean="0"/>
          </a:p>
          <a:p>
            <a:r>
              <a:rPr kumimoji="1" lang="ja-JP" altLang="en-US" dirty="0" smtClean="0"/>
              <a:t>吸入薬は正しい吸入方法で吸入することではじめて、十分な効果を発揮します。</a:t>
            </a:r>
            <a:endParaRPr kumimoji="1" lang="en-US" altLang="ja-JP" dirty="0" smtClean="0"/>
          </a:p>
          <a:p>
            <a:r>
              <a:rPr kumimoji="1" lang="ja-JP" altLang="en-US" dirty="0" smtClean="0"/>
              <a:t>正しく吸入できていない場合、口の中に薬が残ってしまったり、吸い込むのではなく飲み込んでしまい胃の中にたまってしまうことがあります。これでは、薬の効果がまったく得られません。</a:t>
            </a:r>
            <a:endParaRPr kumimoji="1" lang="en-US" altLang="ja-JP" dirty="0" smtClean="0"/>
          </a:p>
          <a:p>
            <a:r>
              <a:rPr kumimoji="1" lang="ja-JP" altLang="en-US" dirty="0" smtClean="0"/>
              <a:t>自分の使用している吸入器の特徴を理解し、正しい吸入方法を習得しましょう。</a:t>
            </a:r>
            <a:endParaRPr kumimoji="1" lang="en-US" altLang="ja-JP" dirty="0" smtClean="0"/>
          </a:p>
          <a:p>
            <a:r>
              <a:rPr kumimoji="1" lang="ja-JP" altLang="en-US" dirty="0" smtClean="0"/>
              <a:t>定期的に、医師や薬剤師に吸入指導を受けるとよいでしょう。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30</a:t>
            </a:fld>
            <a:endParaRPr kumimoji="1" lang="ja-JP" altLang="en-US"/>
          </a:p>
        </p:txBody>
      </p:sp>
    </p:spTree>
    <p:extLst>
      <p:ext uri="{BB962C8B-B14F-4D97-AF65-F5344CB8AC3E}">
        <p14:creationId xmlns:p14="http://schemas.microsoft.com/office/powerpoint/2010/main" val="2061083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en-US" altLang="ja-JP" dirty="0" err="1" smtClean="0"/>
              <a:t>pMDI</a:t>
            </a:r>
            <a:r>
              <a:rPr kumimoji="1" lang="ja-JP" altLang="en-US" dirty="0" smtClean="0"/>
              <a:t>の吸入方法です。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31</a:t>
            </a:fld>
            <a:endParaRPr kumimoji="1" lang="ja-JP" altLang="en-US"/>
          </a:p>
        </p:txBody>
      </p:sp>
    </p:spTree>
    <p:extLst>
      <p:ext uri="{BB962C8B-B14F-4D97-AF65-F5344CB8AC3E}">
        <p14:creationId xmlns:p14="http://schemas.microsoft.com/office/powerpoint/2010/main" val="2348166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en-US" altLang="ja-JP" dirty="0" err="1" smtClean="0"/>
              <a:t>pMDI</a:t>
            </a:r>
            <a:r>
              <a:rPr kumimoji="1" lang="ja-JP" altLang="en-US" dirty="0" smtClean="0"/>
              <a:t>の吸入方法です。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32</a:t>
            </a:fld>
            <a:endParaRPr kumimoji="1" lang="ja-JP" altLang="en-US"/>
          </a:p>
        </p:txBody>
      </p:sp>
    </p:spTree>
    <p:extLst>
      <p:ext uri="{BB962C8B-B14F-4D97-AF65-F5344CB8AC3E}">
        <p14:creationId xmlns:p14="http://schemas.microsoft.com/office/powerpoint/2010/main" val="2848948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pMDI</a:t>
            </a:r>
            <a:r>
              <a:rPr kumimoji="1" lang="ja-JP" altLang="en-US" dirty="0" smtClean="0"/>
              <a:t>にマウスピースタイプのスペーサーを取り付けて吸入する際の、吸入方法です。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33</a:t>
            </a:fld>
            <a:endParaRPr kumimoji="1" lang="ja-JP" altLang="en-US"/>
          </a:p>
        </p:txBody>
      </p:sp>
    </p:spTree>
    <p:extLst>
      <p:ext uri="{BB962C8B-B14F-4D97-AF65-F5344CB8AC3E}">
        <p14:creationId xmlns:p14="http://schemas.microsoft.com/office/powerpoint/2010/main" val="2395808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en-US" altLang="ja-JP" dirty="0" err="1" smtClean="0"/>
              <a:t>pMDI</a:t>
            </a:r>
            <a:r>
              <a:rPr kumimoji="1" lang="ja-JP" altLang="en-US" dirty="0" smtClean="0"/>
              <a:t>にマウスピースタイプのスペーサーを取り付けて吸入する際の、吸入方法です。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34</a:t>
            </a:fld>
            <a:endParaRPr kumimoji="1" lang="ja-JP" altLang="en-US"/>
          </a:p>
        </p:txBody>
      </p:sp>
    </p:spTree>
    <p:extLst>
      <p:ext uri="{BB962C8B-B14F-4D97-AF65-F5344CB8AC3E}">
        <p14:creationId xmlns:p14="http://schemas.microsoft.com/office/powerpoint/2010/main" val="2151363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ディスカス（</a:t>
            </a:r>
            <a:r>
              <a:rPr kumimoji="1" lang="en-US" altLang="ja-JP" dirty="0" smtClean="0"/>
              <a:t>DPI</a:t>
            </a:r>
            <a:r>
              <a:rPr kumimoji="1" lang="ja-JP" altLang="en-US" dirty="0" smtClean="0"/>
              <a:t>）の吸入方法です。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35</a:t>
            </a:fld>
            <a:endParaRPr kumimoji="1" lang="ja-JP" altLang="en-US"/>
          </a:p>
        </p:txBody>
      </p:sp>
    </p:spTree>
    <p:extLst>
      <p:ext uri="{BB962C8B-B14F-4D97-AF65-F5344CB8AC3E}">
        <p14:creationId xmlns:p14="http://schemas.microsoft.com/office/powerpoint/2010/main" val="3068044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ディスカス（</a:t>
            </a:r>
            <a:r>
              <a:rPr kumimoji="1" lang="en-US" altLang="ja-JP" dirty="0" smtClean="0"/>
              <a:t>DPI</a:t>
            </a:r>
            <a:r>
              <a:rPr kumimoji="1" lang="ja-JP" altLang="en-US" dirty="0" smtClean="0"/>
              <a:t>）の吸入方法です。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36</a:t>
            </a:fld>
            <a:endParaRPr kumimoji="1" lang="ja-JP" altLang="en-US"/>
          </a:p>
        </p:txBody>
      </p:sp>
    </p:spTree>
    <p:extLst>
      <p:ext uri="{BB962C8B-B14F-4D97-AF65-F5344CB8AC3E}">
        <p14:creationId xmlns:p14="http://schemas.microsoft.com/office/powerpoint/2010/main" val="1200639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息は、慢性の病気です。症状がなくなったからといって、治ったわけではありません。</a:t>
            </a:r>
            <a:endParaRPr kumimoji="1" lang="en-US" altLang="ja-JP" dirty="0" smtClean="0"/>
          </a:p>
          <a:p>
            <a:r>
              <a:rPr kumimoji="1" lang="ja-JP" altLang="en-US" dirty="0" smtClean="0"/>
              <a:t>症状がないときでも医師の指示通りに、薬を続ける必要があります。医師の指示を無視した勝手な服薬の中止は、治療効果が得られないうえに、危険です。</a:t>
            </a:r>
            <a:endParaRPr kumimoji="1" lang="en-US" altLang="ja-JP" dirty="0" smtClean="0"/>
          </a:p>
          <a:p>
            <a:endParaRPr kumimoji="1" lang="en-US" altLang="ja-JP" dirty="0" smtClean="0"/>
          </a:p>
          <a:p>
            <a:r>
              <a:rPr kumimoji="1" lang="ja-JP" altLang="en-US" dirty="0" smtClean="0"/>
              <a:t>調査によると、医師に指示された服薬が守れない理由として、</a:t>
            </a:r>
            <a:endParaRPr kumimoji="1" lang="en-US" altLang="ja-JP" dirty="0" smtClean="0"/>
          </a:p>
          <a:p>
            <a:r>
              <a:rPr kumimoji="1" lang="ja-JP" altLang="en-US" dirty="0" smtClean="0"/>
              <a:t>・うっかり忘れる</a:t>
            </a:r>
            <a:endParaRPr kumimoji="1" lang="en-US" altLang="ja-JP" dirty="0" smtClean="0"/>
          </a:p>
          <a:p>
            <a:r>
              <a:rPr kumimoji="1" lang="ja-JP" altLang="en-US" dirty="0" smtClean="0"/>
              <a:t>・薬に対する理解不足</a:t>
            </a:r>
            <a:endParaRPr kumimoji="1" lang="en-US" altLang="ja-JP" dirty="0" smtClean="0"/>
          </a:p>
          <a:p>
            <a:r>
              <a:rPr kumimoji="1" lang="ja-JP" altLang="en-US" dirty="0" smtClean="0"/>
              <a:t>・治療が煩雑　　が多いようです。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37</a:t>
            </a:fld>
            <a:endParaRPr kumimoji="1" lang="ja-JP" altLang="en-US"/>
          </a:p>
        </p:txBody>
      </p:sp>
    </p:spTree>
    <p:extLst>
      <p:ext uri="{BB962C8B-B14F-4D97-AF65-F5344CB8AC3E}">
        <p14:creationId xmlns:p14="http://schemas.microsoft.com/office/powerpoint/2010/main" val="2336077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吸入や服薬の「うっかり忘れ」を防ぐためには、</a:t>
            </a:r>
            <a:endParaRPr kumimoji="1" lang="en-US" altLang="ja-JP" dirty="0" smtClean="0"/>
          </a:p>
          <a:p>
            <a:r>
              <a:rPr kumimoji="1" lang="ja-JP" altLang="en-US" dirty="0" smtClean="0"/>
              <a:t>毎日、同じ時間、同じ場所、同じ状況で吸入することが効果的です。</a:t>
            </a:r>
            <a:endParaRPr kumimoji="1" lang="en-US" altLang="ja-JP" dirty="0" smtClean="0"/>
          </a:p>
          <a:p>
            <a:endParaRPr kumimoji="1" lang="en-US" altLang="ja-JP" dirty="0" smtClean="0"/>
          </a:p>
          <a:p>
            <a:r>
              <a:rPr kumimoji="1" lang="ja-JP" altLang="en-US" dirty="0" smtClean="0"/>
              <a:t>たとえば</a:t>
            </a:r>
            <a:endParaRPr kumimoji="1" lang="en-US" altLang="ja-JP" dirty="0" smtClean="0"/>
          </a:p>
          <a:p>
            <a:r>
              <a:rPr kumimoji="1" lang="ja-JP" altLang="en-US" dirty="0" smtClean="0"/>
              <a:t>・洗面所に薬を置いておき、朝晩、洗顔や歯みがきをする前に吸入する</a:t>
            </a:r>
            <a:endParaRPr kumimoji="1" lang="en-US" altLang="ja-JP" dirty="0" smtClean="0"/>
          </a:p>
          <a:p>
            <a:r>
              <a:rPr kumimoji="1" lang="ja-JP" altLang="en-US" dirty="0" smtClean="0"/>
              <a:t>・食卓に薬を置いておき、食事の前に吸入する</a:t>
            </a:r>
            <a:endParaRPr kumimoji="1" lang="en-US" altLang="ja-JP" dirty="0" smtClean="0"/>
          </a:p>
          <a:p>
            <a:r>
              <a:rPr kumimoji="1" lang="ja-JP" altLang="en-US" dirty="0" smtClean="0"/>
              <a:t>・ベッドサイドに薬を置いておき、朝、起きたらすぐに吸入する</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38</a:t>
            </a:fld>
            <a:endParaRPr kumimoji="1" lang="ja-JP" altLang="en-US"/>
          </a:p>
        </p:txBody>
      </p:sp>
    </p:spTree>
    <p:extLst>
      <p:ext uri="{BB962C8B-B14F-4D97-AF65-F5344CB8AC3E}">
        <p14:creationId xmlns:p14="http://schemas.microsoft.com/office/powerpoint/2010/main" val="2781403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薬の種類が多すぎる、吸入の回数が多すぎて、服薬を守ることができない、という場合、まずは医師に相談してみましょう。</a:t>
            </a:r>
            <a:endParaRPr kumimoji="1" lang="en-US" altLang="ja-JP" dirty="0" smtClean="0"/>
          </a:p>
          <a:p>
            <a:r>
              <a:rPr kumimoji="1" lang="ja-JP" altLang="en-US" dirty="0" smtClean="0"/>
              <a:t>最近は、吸入ステロイド薬と長時間作用性</a:t>
            </a:r>
            <a:r>
              <a:rPr kumimoji="1" lang="en-US" altLang="ja-JP" dirty="0" smtClean="0"/>
              <a:t>β2</a:t>
            </a:r>
            <a:r>
              <a:rPr kumimoji="1" lang="ja-JP" altLang="en-US" dirty="0" smtClean="0"/>
              <a:t>刺激薬をひとつにした「配合剤」がよく使われるようになっています。</a:t>
            </a:r>
            <a:endParaRPr kumimoji="1" lang="en-US" altLang="ja-JP" dirty="0" smtClean="0"/>
          </a:p>
          <a:p>
            <a:r>
              <a:rPr kumimoji="1" lang="ja-JP" altLang="en-US" dirty="0" smtClean="0"/>
              <a:t>これまではそれぞれの薬を別々に吸入する必要がありましたが、配合剤を使えば、</a:t>
            </a:r>
            <a:r>
              <a:rPr kumimoji="1" lang="en-US" altLang="ja-JP" dirty="0" smtClean="0"/>
              <a:t>2</a:t>
            </a:r>
            <a:r>
              <a:rPr kumimoji="1" lang="ja-JP" altLang="en-US" dirty="0" smtClean="0"/>
              <a:t>種類の薬を一度で吸入することができます。</a:t>
            </a:r>
            <a:endParaRPr kumimoji="1" lang="en-US" altLang="ja-JP" dirty="0" smtClean="0"/>
          </a:p>
          <a:p>
            <a:r>
              <a:rPr kumimoji="1" lang="ja-JP" altLang="en-US" dirty="0" smtClean="0"/>
              <a:t>また、仕事の都合で定期的な吸入ができない、時間がない、という場合でも、</a:t>
            </a:r>
            <a:r>
              <a:rPr kumimoji="1" lang="en-US" altLang="ja-JP" dirty="0" smtClean="0"/>
              <a:t>1</a:t>
            </a:r>
            <a:r>
              <a:rPr kumimoji="1" lang="ja-JP" altLang="en-US" dirty="0" smtClean="0"/>
              <a:t>日</a:t>
            </a:r>
            <a:r>
              <a:rPr kumimoji="1" lang="en-US" altLang="ja-JP" dirty="0" smtClean="0"/>
              <a:t>1</a:t>
            </a:r>
            <a:r>
              <a:rPr kumimoji="1" lang="ja-JP" altLang="en-US" dirty="0" smtClean="0"/>
              <a:t>回吸入するだけで済む薬を使うなど、さまざまな選択肢があります。</a:t>
            </a:r>
            <a:endParaRPr kumimoji="1" lang="en-US" altLang="ja-JP" dirty="0" smtClean="0"/>
          </a:p>
          <a:p>
            <a:r>
              <a:rPr kumimoji="1" lang="ja-JP" altLang="en-US" dirty="0" smtClean="0"/>
              <a:t>自分のライフスタイルを医師に伝え、自分に合った薬を選んでもらいましょう。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39</a:t>
            </a:fld>
            <a:endParaRPr kumimoji="1" lang="ja-JP" altLang="en-US"/>
          </a:p>
        </p:txBody>
      </p:sp>
    </p:spTree>
    <p:extLst>
      <p:ext uri="{BB962C8B-B14F-4D97-AF65-F5344CB8AC3E}">
        <p14:creationId xmlns:p14="http://schemas.microsoft.com/office/powerpoint/2010/main" val="133387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en-US" sz="1100" dirty="0" err="1"/>
              <a:t>ぜん</a:t>
            </a:r>
            <a:r>
              <a:rPr lang="ja-JP" altLang="en-US" sz="1100" dirty="0"/>
              <a:t>息の人の気道には、アレルギーなどが原因となって慢性的に炎症が起こっています。</a:t>
            </a:r>
            <a:endParaRPr lang="en-US" altLang="ja-JP" sz="1100" dirty="0"/>
          </a:p>
          <a:p>
            <a:r>
              <a:rPr lang="ja-JP" altLang="en-US" sz="1100" dirty="0"/>
              <a:t>炎症の起きている気道は、ほこりやダニ、カビなどのアレルゲン、冷たい空気などの刺激に対して、過敏に反応し収縮します。</a:t>
            </a:r>
            <a:endParaRPr lang="en-US" altLang="ja-JP" sz="1100" dirty="0"/>
          </a:p>
          <a:p>
            <a:r>
              <a:rPr lang="ja-JP" altLang="en-US" sz="1100" dirty="0"/>
              <a:t>すると、せきやたん、呼吸困難などの症状が起こります。</a:t>
            </a:r>
            <a:endParaRPr lang="en-US" altLang="ja-JP" sz="1100" dirty="0"/>
          </a:p>
          <a:p>
            <a:endParaRPr lang="en-US" altLang="ja-JP" sz="1100" dirty="0"/>
          </a:p>
          <a:p>
            <a:r>
              <a:rPr lang="ja-JP" altLang="en-US" sz="1100" b="1" dirty="0" err="1"/>
              <a:t>ぜん</a:t>
            </a:r>
            <a:r>
              <a:rPr lang="ja-JP" altLang="en-US" sz="1100" b="1" dirty="0"/>
              <a:t>息の特徴的な症状</a:t>
            </a:r>
            <a:endParaRPr lang="en-US" altLang="ja-JP" sz="1100" b="1" dirty="0"/>
          </a:p>
          <a:p>
            <a:r>
              <a:rPr lang="ja-JP" altLang="en-US" sz="1100" dirty="0"/>
              <a:t>・主に夜間や早朝に息苦しさやせきが出る</a:t>
            </a:r>
            <a:endParaRPr lang="en-US" altLang="ja-JP" sz="1100" dirty="0"/>
          </a:p>
          <a:p>
            <a:pPr defTabSz="914200">
              <a:defRPr/>
            </a:pPr>
            <a:r>
              <a:rPr lang="ja-JP" altLang="en-US" sz="1100" dirty="0"/>
              <a:t>・ゼーゼーヒューヒューする</a:t>
            </a:r>
            <a:r>
              <a:rPr lang="ja-JP" altLang="en-US" sz="1100" dirty="0" err="1"/>
              <a:t>ぜん鳴</a:t>
            </a:r>
            <a:endParaRPr lang="en-US" altLang="ja-JP" sz="1100" dirty="0"/>
          </a:p>
          <a:p>
            <a:pPr defTabSz="914200">
              <a:defRPr/>
            </a:pPr>
            <a:r>
              <a:rPr lang="ja-JP" altLang="en-US" sz="1100" dirty="0"/>
              <a:t>・運動したり冷気や煙にあたるとせきが出る</a:t>
            </a:r>
            <a:endParaRPr lang="en-US" altLang="ja-JP" sz="1100" dirty="0"/>
          </a:p>
          <a:p>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a:t>
            </a:fld>
            <a:endParaRPr kumimoji="1" lang="ja-JP" altLang="en-US"/>
          </a:p>
        </p:txBody>
      </p:sp>
    </p:spTree>
    <p:extLst>
      <p:ext uri="{BB962C8B-B14F-4D97-AF65-F5344CB8AC3E}">
        <p14:creationId xmlns:p14="http://schemas.microsoft.com/office/powerpoint/2010/main" val="2114938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吸入を習慣づけるためには、「なぜ、長期管理薬を続けなければならなのか」、「なぜ、吸入薬を使わなければならないのか」を理解する必要があります。</a:t>
            </a:r>
            <a:endParaRPr kumimoji="1" lang="en-US" altLang="ja-JP" dirty="0" smtClean="0"/>
          </a:p>
          <a:p>
            <a:endParaRPr kumimoji="1" lang="en-US" altLang="ja-JP" dirty="0" smtClean="0"/>
          </a:p>
          <a:p>
            <a:r>
              <a:rPr kumimoji="1" lang="ja-JP" altLang="en-US" dirty="0" smtClean="0"/>
              <a:t>＜長期管理薬を使う意味＞</a:t>
            </a:r>
            <a:endParaRPr kumimoji="1" lang="en-US" altLang="ja-JP" dirty="0" smtClean="0"/>
          </a:p>
          <a:p>
            <a:r>
              <a:rPr kumimoji="1" lang="ja-JP" altLang="en-US" dirty="0" err="1" smtClean="0"/>
              <a:t>ぜん</a:t>
            </a:r>
            <a:r>
              <a:rPr kumimoji="1" lang="ja-JP" altLang="en-US" dirty="0" smtClean="0"/>
              <a:t>息の人の気道の中では、症状がなくても炎症が続いているため、炎症を抑える「長期管理薬」を毎日続ける必要があります。</a:t>
            </a:r>
            <a:endParaRPr kumimoji="1" lang="en-US" altLang="ja-JP" dirty="0" smtClean="0"/>
          </a:p>
          <a:p>
            <a:r>
              <a:rPr kumimoji="1" lang="ja-JP" altLang="en-US" dirty="0" smtClean="0"/>
              <a:t>また、症状がないと感じていても、軽い発作が起きているのに気づいていない可能性もあります。気道が時々狭くなることで、気道のリモデリングが進み、気道が狭くなったままもとに戻らなくなるおそれもあります。長期管理薬をふだんから使用することで、リモデリングの進行を予防することが期待できます。</a:t>
            </a:r>
            <a:endParaRPr kumimoji="1" lang="en-US" altLang="ja-JP" dirty="0" smtClean="0"/>
          </a:p>
          <a:p>
            <a:endParaRPr kumimoji="1" lang="en-US" altLang="ja-JP" dirty="0" smtClean="0"/>
          </a:p>
          <a:p>
            <a:r>
              <a:rPr kumimoji="1" lang="ja-JP" altLang="en-US" dirty="0" smtClean="0"/>
              <a:t>＜吸入薬の役割＞</a:t>
            </a:r>
            <a:endParaRPr kumimoji="1" lang="en-US" altLang="ja-JP" dirty="0" smtClean="0"/>
          </a:p>
          <a:p>
            <a:r>
              <a:rPr kumimoji="1" lang="ja-JP" altLang="en-US" dirty="0" smtClean="0"/>
              <a:t>気道の炎症を抑えるためには、吸い込むことで気道の奥まで薬を届ける「吸入薬」が最適です。</a:t>
            </a:r>
            <a:endParaRPr kumimoji="1" lang="en-US" altLang="ja-JP" dirty="0" smtClean="0"/>
          </a:p>
          <a:p>
            <a:r>
              <a:rPr kumimoji="1" lang="ja-JP" altLang="en-US" dirty="0" smtClean="0"/>
              <a:t>ただし、正しい吸入をしないと薬が気道の奥まで届きません。</a:t>
            </a:r>
            <a:endParaRPr kumimoji="1" lang="en-US" altLang="ja-JP" dirty="0" smtClean="0"/>
          </a:p>
          <a:p>
            <a:r>
              <a:rPr kumimoji="1" lang="ja-JP" altLang="en-US" dirty="0" smtClean="0"/>
              <a:t>正しい吸入方法をマスターしましょう。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40</a:t>
            </a:fld>
            <a:endParaRPr kumimoji="1" lang="ja-JP" altLang="en-US"/>
          </a:p>
        </p:txBody>
      </p:sp>
    </p:spTree>
    <p:extLst>
      <p:ext uri="{BB962C8B-B14F-4D97-AF65-F5344CB8AC3E}">
        <p14:creationId xmlns:p14="http://schemas.microsoft.com/office/powerpoint/2010/main" val="1100486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飲み薬や貼り薬など、吸入薬以外の</a:t>
            </a:r>
            <a:r>
              <a:rPr kumimoji="1" lang="ja-JP" altLang="en-US" dirty="0" err="1" smtClean="0"/>
              <a:t>ぜん</a:t>
            </a:r>
            <a:r>
              <a:rPr kumimoji="1" lang="ja-JP" altLang="en-US" dirty="0" smtClean="0"/>
              <a:t>息治療薬もあります。</a:t>
            </a:r>
            <a:endParaRPr kumimoji="1" lang="en-US" altLang="ja-JP" dirty="0" smtClean="0"/>
          </a:p>
          <a:p>
            <a:r>
              <a:rPr kumimoji="1" lang="ja-JP" altLang="en-US" dirty="0" smtClean="0"/>
              <a:t>医師は、患者さんごとの</a:t>
            </a:r>
            <a:r>
              <a:rPr kumimoji="1" lang="ja-JP" altLang="en-US" dirty="0" err="1" smtClean="0"/>
              <a:t>ぜん</a:t>
            </a:r>
            <a:r>
              <a:rPr kumimoji="1" lang="ja-JP" altLang="en-US" dirty="0" smtClean="0"/>
              <a:t>息の状態を判断し、適切な薬を処方しています。</a:t>
            </a:r>
            <a:endParaRPr kumimoji="1" lang="en-US" altLang="ja-JP" dirty="0" smtClean="0"/>
          </a:p>
          <a:p>
            <a:r>
              <a:rPr kumimoji="1" lang="ja-JP" altLang="en-US" dirty="0" smtClean="0"/>
              <a:t>必ず、指示されたとおり、服薬しましょう。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41</a:t>
            </a:fld>
            <a:endParaRPr kumimoji="1" lang="ja-JP" altLang="en-US"/>
          </a:p>
        </p:txBody>
      </p:sp>
    </p:spTree>
    <p:extLst>
      <p:ext uri="{BB962C8B-B14F-4D97-AF65-F5344CB8AC3E}">
        <p14:creationId xmlns:p14="http://schemas.microsoft.com/office/powerpoint/2010/main" val="686022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a:lnSpc>
                <a:spcPct val="100000"/>
              </a:lnSpc>
            </a:pPr>
            <a:r>
              <a:rPr lang="ja-JP" altLang="en-US" sz="1100" dirty="0"/>
              <a:t>一般的な治療では改善しない、重症の</a:t>
            </a:r>
            <a:r>
              <a:rPr lang="ja-JP" altLang="en-US" sz="1100" dirty="0" err="1"/>
              <a:t>ぜん</a:t>
            </a:r>
            <a:r>
              <a:rPr lang="ja-JP" altLang="en-US" sz="1100" dirty="0"/>
              <a:t>息患者さんへの治療法があります。</a:t>
            </a:r>
            <a:endParaRPr lang="en-US" altLang="ja-JP" sz="1100" dirty="0"/>
          </a:p>
          <a:p>
            <a:pPr>
              <a:lnSpc>
                <a:spcPct val="100000"/>
              </a:lnSpc>
            </a:pPr>
            <a:endParaRPr lang="en-US" altLang="ja-JP" sz="1100" dirty="0"/>
          </a:p>
          <a:p>
            <a:pPr>
              <a:lnSpc>
                <a:spcPct val="100000"/>
              </a:lnSpc>
            </a:pPr>
            <a:r>
              <a:rPr lang="ja-JP" altLang="en-US" sz="1100" dirty="0"/>
              <a:t>・抗</a:t>
            </a:r>
            <a:r>
              <a:rPr lang="en-US" altLang="ja-JP" sz="1100" dirty="0"/>
              <a:t>IgE</a:t>
            </a:r>
            <a:r>
              <a:rPr lang="ja-JP" altLang="en-US" sz="1100" dirty="0"/>
              <a:t>抗体（商品名：ゾレア）</a:t>
            </a:r>
            <a:endParaRPr lang="en-US" altLang="ja-JP" sz="1100" dirty="0"/>
          </a:p>
          <a:p>
            <a:pPr>
              <a:lnSpc>
                <a:spcPct val="100000"/>
              </a:lnSpc>
            </a:pPr>
            <a:r>
              <a:rPr lang="ja-JP" altLang="en-US" sz="1100" dirty="0"/>
              <a:t>抗</a:t>
            </a:r>
            <a:r>
              <a:rPr lang="en-US" altLang="ja-JP" sz="1100" dirty="0"/>
              <a:t>IgE</a:t>
            </a:r>
            <a:r>
              <a:rPr lang="ja-JP" altLang="en-US" sz="1100" dirty="0"/>
              <a:t>抗体には、アレルギー反応を引き起こすもとになる「</a:t>
            </a:r>
            <a:r>
              <a:rPr lang="en-US" altLang="ja-JP" sz="1100" dirty="0"/>
              <a:t>IgE</a:t>
            </a:r>
            <a:r>
              <a:rPr lang="ja-JP" altLang="ja-JP" sz="1100" dirty="0"/>
              <a:t>抗体がマスト細胞にくっつく</a:t>
            </a:r>
            <a:r>
              <a:rPr lang="ja-JP" altLang="en-US" sz="1100" dirty="0"/>
              <a:t>こと」</a:t>
            </a:r>
            <a:r>
              <a:rPr lang="ja-JP" altLang="ja-JP" sz="1100" dirty="0"/>
              <a:t>をブロック</a:t>
            </a:r>
            <a:r>
              <a:rPr lang="ja-JP" altLang="en-US" sz="1100" dirty="0"/>
              <a:t>して</a:t>
            </a:r>
            <a:r>
              <a:rPr lang="ja-JP" altLang="ja-JP" sz="1100" dirty="0"/>
              <a:t>、アレルギー反応を食い止める</a:t>
            </a:r>
            <a:r>
              <a:rPr lang="ja-JP" altLang="en-US" sz="1100" dirty="0"/>
              <a:t>働きがあります。その結果、</a:t>
            </a:r>
            <a:r>
              <a:rPr lang="ja-JP" altLang="en-US" sz="1100" dirty="0" err="1"/>
              <a:t>ぜん</a:t>
            </a:r>
            <a:r>
              <a:rPr lang="ja-JP" altLang="en-US" sz="1100" dirty="0"/>
              <a:t>息の症状を改善させ、発作を減らします。</a:t>
            </a:r>
            <a:endParaRPr lang="en-US" altLang="ja-JP" sz="1100" dirty="0"/>
          </a:p>
          <a:p>
            <a:pPr>
              <a:lnSpc>
                <a:spcPct val="100000"/>
              </a:lnSpc>
            </a:pPr>
            <a:r>
              <a:rPr lang="ja-JP" altLang="en-US" sz="1100" dirty="0"/>
              <a:t>体重や血液中の</a:t>
            </a:r>
            <a:r>
              <a:rPr lang="en-US" altLang="ja-JP" sz="1100" dirty="0"/>
              <a:t>IgE</a:t>
            </a:r>
            <a:r>
              <a:rPr lang="ja-JP" altLang="en-US" sz="1100" dirty="0"/>
              <a:t>抗体の量に合わせ、</a:t>
            </a:r>
            <a:r>
              <a:rPr lang="en-US" altLang="ja-JP" sz="1100" dirty="0"/>
              <a:t>2</a:t>
            </a:r>
            <a:r>
              <a:rPr lang="ja-JP" altLang="en-US" sz="1100" dirty="0"/>
              <a:t>週間または</a:t>
            </a:r>
            <a:r>
              <a:rPr lang="en-US" altLang="ja-JP" sz="1100" dirty="0"/>
              <a:t>4</a:t>
            </a:r>
            <a:r>
              <a:rPr lang="ja-JP" altLang="en-US" sz="1100" dirty="0"/>
              <a:t>週間に</a:t>
            </a:r>
            <a:r>
              <a:rPr lang="en-US" altLang="ja-JP" sz="1100" dirty="0"/>
              <a:t>1</a:t>
            </a:r>
            <a:r>
              <a:rPr lang="ja-JP" altLang="en-US" sz="1100" dirty="0"/>
              <a:t>回、抗</a:t>
            </a:r>
            <a:r>
              <a:rPr lang="en-US" altLang="ja-JP" sz="1100" dirty="0"/>
              <a:t>IgE</a:t>
            </a:r>
            <a:r>
              <a:rPr lang="ja-JP" altLang="en-US" sz="1100" dirty="0"/>
              <a:t>抗体製剤を注射します。</a:t>
            </a:r>
            <a:endParaRPr lang="en-US" altLang="ja-JP" sz="1100" dirty="0"/>
          </a:p>
          <a:p>
            <a:pPr>
              <a:lnSpc>
                <a:spcPct val="100000"/>
              </a:lnSpc>
            </a:pPr>
            <a:endParaRPr lang="en-US" altLang="ja-JP" sz="1100" dirty="0"/>
          </a:p>
          <a:p>
            <a:pPr>
              <a:lnSpc>
                <a:spcPct val="100000"/>
              </a:lnSpc>
            </a:pPr>
            <a:r>
              <a:rPr lang="ja-JP" altLang="en-US" sz="1100" dirty="0"/>
              <a:t>高額な治療です。受ける際には、高額療養費や医療費控除、自治体の医療費助成などを活用してください。</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42</a:t>
            </a:fld>
            <a:endParaRPr kumimoji="1" lang="ja-JP" altLang="en-US"/>
          </a:p>
        </p:txBody>
      </p:sp>
    </p:spTree>
    <p:extLst>
      <p:ext uri="{BB962C8B-B14F-4D97-AF65-F5344CB8AC3E}">
        <p14:creationId xmlns:p14="http://schemas.microsoft.com/office/powerpoint/2010/main" val="2480814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a:lnSpc>
                <a:spcPts val="2198"/>
              </a:lnSpc>
            </a:pPr>
            <a:r>
              <a:rPr lang="ja-JP" altLang="en-US" sz="1100" dirty="0"/>
              <a:t>・抗</a:t>
            </a:r>
            <a:r>
              <a:rPr lang="en-US" altLang="ja-JP" sz="1100" dirty="0"/>
              <a:t>IL-5</a:t>
            </a:r>
            <a:r>
              <a:rPr lang="ja-JP" altLang="en-US" sz="1100" dirty="0"/>
              <a:t>抗体（商品名：ヌーカラ</a:t>
            </a:r>
            <a:r>
              <a:rPr lang="ja-JP" altLang="en-US" sz="1100" baseline="30000" dirty="0"/>
              <a:t>Ⓡ</a:t>
            </a:r>
            <a:r>
              <a:rPr lang="ja-JP" altLang="en-US" sz="1100" dirty="0"/>
              <a:t>）</a:t>
            </a:r>
            <a:endParaRPr lang="en-US" altLang="ja-JP" sz="1100" dirty="0"/>
          </a:p>
          <a:p>
            <a:r>
              <a:rPr lang="ja-JP" altLang="en-US" sz="1100" dirty="0" err="1"/>
              <a:t>ぜん</a:t>
            </a:r>
            <a:r>
              <a:rPr lang="ja-JP" altLang="en-US" sz="1100" dirty="0"/>
              <a:t>息を重症化させる原因のひとつが、血液中の「好酸球」です。この好酸球を活性化させるのが「</a:t>
            </a:r>
            <a:r>
              <a:rPr lang="en-US" altLang="ja-JP" sz="1100" dirty="0"/>
              <a:t>IL-5</a:t>
            </a:r>
            <a:r>
              <a:rPr lang="ja-JP" altLang="en-US" sz="1100" dirty="0"/>
              <a:t>（インターロイキン</a:t>
            </a:r>
            <a:r>
              <a:rPr lang="en-US" altLang="ja-JP" sz="1100" dirty="0"/>
              <a:t>5</a:t>
            </a:r>
            <a:r>
              <a:rPr lang="ja-JP" altLang="en-US" sz="1100" dirty="0"/>
              <a:t>）」という物質です。抗</a:t>
            </a:r>
            <a:r>
              <a:rPr lang="en-US" altLang="ja-JP" sz="1100" dirty="0"/>
              <a:t>IL-5</a:t>
            </a:r>
            <a:r>
              <a:rPr lang="ja-JP" altLang="en-US" sz="1100" dirty="0"/>
              <a:t>抗体は、</a:t>
            </a:r>
            <a:r>
              <a:rPr lang="en-US" altLang="ja-JP" sz="1100" dirty="0"/>
              <a:t>IL-5</a:t>
            </a:r>
            <a:r>
              <a:rPr lang="ja-JP" altLang="en-US" sz="1100" dirty="0"/>
              <a:t>の働きを抑え、好酸球を減らす働きがあります。気道に集まる好酸球が減少することで、</a:t>
            </a:r>
            <a:r>
              <a:rPr lang="ja-JP" altLang="en-US" sz="1100" dirty="0" err="1"/>
              <a:t>ぜん</a:t>
            </a:r>
            <a:r>
              <a:rPr lang="ja-JP" altLang="en-US" sz="1100" dirty="0"/>
              <a:t>息の症状が改善し、発作が減少します。</a:t>
            </a:r>
            <a:endParaRPr lang="en-US" altLang="ja-JP" sz="1100" dirty="0"/>
          </a:p>
          <a:p>
            <a:r>
              <a:rPr lang="ja-JP" altLang="en-US" sz="1100" dirty="0"/>
              <a:t>血液中の好酸球数が多い重症の</a:t>
            </a:r>
            <a:r>
              <a:rPr lang="ja-JP" altLang="en-US" sz="1100" dirty="0" err="1"/>
              <a:t>ぜん</a:t>
            </a:r>
            <a:r>
              <a:rPr lang="ja-JP" altLang="en-US" sz="1100" dirty="0"/>
              <a:t>息患者さんに効果が高いとされています。</a:t>
            </a:r>
            <a:endParaRPr lang="en-US" altLang="ja-JP" sz="1100" dirty="0"/>
          </a:p>
          <a:p>
            <a:r>
              <a:rPr lang="en-US" altLang="ja-JP" sz="1100" dirty="0"/>
              <a:t>4</a:t>
            </a:r>
            <a:r>
              <a:rPr lang="ja-JP" altLang="en-US" sz="1100" dirty="0"/>
              <a:t>週間に</a:t>
            </a:r>
            <a:r>
              <a:rPr lang="en-US" altLang="ja-JP" sz="1100" dirty="0"/>
              <a:t>1</a:t>
            </a:r>
            <a:r>
              <a:rPr lang="ja-JP" altLang="en-US" sz="1100" dirty="0"/>
              <a:t>回、皮下に抗</a:t>
            </a:r>
            <a:r>
              <a:rPr lang="en-US" altLang="ja-JP" sz="1100" dirty="0"/>
              <a:t>IL-5</a:t>
            </a:r>
            <a:r>
              <a:rPr lang="ja-JP" altLang="en-US" sz="1100" dirty="0"/>
              <a:t>抗体製剤を注射します。</a:t>
            </a:r>
            <a:endParaRPr lang="en-US" altLang="ja-JP" sz="1100" dirty="0"/>
          </a:p>
          <a:p>
            <a:endParaRPr lang="en-US" altLang="ja-JP" sz="1100" dirty="0"/>
          </a:p>
          <a:p>
            <a:pPr defTabSz="914200">
              <a:defRPr/>
            </a:pPr>
            <a:r>
              <a:rPr lang="ja-JP" altLang="en-US" sz="1100" dirty="0"/>
              <a:t>・抗</a:t>
            </a:r>
            <a:r>
              <a:rPr lang="en-US" altLang="ja-JP" sz="1100" dirty="0"/>
              <a:t>IL-5</a:t>
            </a:r>
            <a:r>
              <a:rPr lang="ja-JP" altLang="en-US" sz="1100" dirty="0"/>
              <a:t>受容体抗体（商品名：ファセンラ</a:t>
            </a:r>
            <a:r>
              <a:rPr lang="ja-JP" altLang="en-US" sz="1100" baseline="30000" dirty="0"/>
              <a:t>Ⓡ</a:t>
            </a:r>
            <a:r>
              <a:rPr lang="ja-JP" altLang="en-US" sz="1100" dirty="0"/>
              <a:t>）</a:t>
            </a:r>
            <a:endParaRPr lang="en-US" altLang="ja-JP" sz="1100" dirty="0"/>
          </a:p>
          <a:p>
            <a:pPr defTabSz="914200">
              <a:defRPr/>
            </a:pPr>
            <a:r>
              <a:rPr lang="ja-JP" altLang="en-US" sz="1100" dirty="0"/>
              <a:t>好酸球の表面にある</a:t>
            </a:r>
            <a:r>
              <a:rPr lang="en-US" altLang="ja-JP" sz="1100" dirty="0"/>
              <a:t>IL-5</a:t>
            </a:r>
            <a:r>
              <a:rPr lang="ja-JP" altLang="en-US" sz="1100" dirty="0"/>
              <a:t>受容体にくっつき、好酸球を攻撃する</a:t>
            </a:r>
            <a:r>
              <a:rPr lang="en-US" altLang="ja-JP" sz="1100" dirty="0"/>
              <a:t>NK</a:t>
            </a:r>
            <a:r>
              <a:rPr lang="ja-JP" altLang="en-US" sz="1100" dirty="0"/>
              <a:t>細胞を呼び寄せることで、好酸球をほぼ完全に除去する薬です。</a:t>
            </a:r>
            <a:endParaRPr lang="en-US" altLang="ja-JP" sz="1100" dirty="0"/>
          </a:p>
          <a:p>
            <a:pPr defTabSz="914200">
              <a:defRPr/>
            </a:pPr>
            <a:r>
              <a:rPr lang="ja-JP" altLang="en-US" sz="1100" dirty="0"/>
              <a:t>ヌーカラ</a:t>
            </a:r>
            <a:r>
              <a:rPr lang="ja-JP" altLang="en-US" sz="1100" baseline="30000" dirty="0"/>
              <a:t>Ⓡ</a:t>
            </a:r>
            <a:r>
              <a:rPr lang="ja-JP" altLang="en-US" sz="1100" dirty="0"/>
              <a:t>と同様に、気道に集まる好酸球が減少することで、</a:t>
            </a:r>
            <a:r>
              <a:rPr lang="ja-JP" altLang="en-US" sz="1100" dirty="0" err="1"/>
              <a:t>ぜん</a:t>
            </a:r>
            <a:r>
              <a:rPr lang="ja-JP" altLang="en-US" sz="1100" dirty="0"/>
              <a:t>息の症状が改善し、発作が減少します。</a:t>
            </a:r>
            <a:endParaRPr lang="en-US" altLang="ja-JP" sz="1100" dirty="0"/>
          </a:p>
          <a:p>
            <a:r>
              <a:rPr lang="ja-JP" altLang="en-US" sz="1100" dirty="0"/>
              <a:t>初回、</a:t>
            </a:r>
            <a:r>
              <a:rPr lang="en-US" altLang="ja-JP" sz="1100" dirty="0"/>
              <a:t>4</a:t>
            </a:r>
            <a:r>
              <a:rPr lang="ja-JP" altLang="en-US" sz="1100" dirty="0"/>
              <a:t>週後、</a:t>
            </a:r>
            <a:r>
              <a:rPr lang="en-US" altLang="ja-JP" sz="1100" dirty="0"/>
              <a:t>8</a:t>
            </a:r>
            <a:r>
              <a:rPr lang="ja-JP" altLang="en-US" sz="1100" dirty="0"/>
              <a:t>週後に注射し、以降、</a:t>
            </a:r>
            <a:r>
              <a:rPr lang="en-US" altLang="ja-JP" sz="1100" dirty="0"/>
              <a:t>8</a:t>
            </a:r>
            <a:r>
              <a:rPr lang="ja-JP" altLang="en-US" sz="1100" dirty="0"/>
              <a:t>週間隔で皮下に注射します。</a:t>
            </a:r>
            <a:endParaRPr lang="en-US"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43</a:t>
            </a:fld>
            <a:endParaRPr kumimoji="1" lang="ja-JP" altLang="en-US"/>
          </a:p>
        </p:txBody>
      </p:sp>
    </p:spTree>
    <p:extLst>
      <p:ext uri="{BB962C8B-B14F-4D97-AF65-F5344CB8AC3E}">
        <p14:creationId xmlns:p14="http://schemas.microsoft.com/office/powerpoint/2010/main" val="2657931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ダニアレルギーが原因で</a:t>
            </a:r>
            <a:r>
              <a:rPr kumimoji="1" lang="ja-JP" altLang="en-US" dirty="0" err="1" smtClean="0"/>
              <a:t>ぜん</a:t>
            </a:r>
            <a:r>
              <a:rPr kumimoji="1" lang="ja-JP" altLang="en-US" dirty="0" smtClean="0"/>
              <a:t>息を発症している患者さんに、ダニアレルゲンエキスを注射で投与し、体のダニアレルゲンに対する反応を変化させ、体質改善の面からぜん息を治療していく治療法です。</a:t>
            </a:r>
          </a:p>
          <a:p>
            <a:r>
              <a:rPr kumimoji="1" lang="ja-JP" altLang="en-US" dirty="0" smtClean="0"/>
              <a:t>対象は、</a:t>
            </a:r>
            <a:r>
              <a:rPr lang="ja-JP" altLang="ja-JP" dirty="0" err="1" smtClean="0"/>
              <a:t>ぜん</a:t>
            </a:r>
            <a:r>
              <a:rPr lang="ja-JP" altLang="ja-JP" dirty="0" smtClean="0"/>
              <a:t>息のおもな原因がダニアレルギーの</a:t>
            </a:r>
            <a:r>
              <a:rPr lang="ja-JP" altLang="en-US" dirty="0" smtClean="0"/>
              <a:t>アトピー型で、成人の場合は</a:t>
            </a:r>
            <a:r>
              <a:rPr lang="ja-JP" altLang="ja-JP" dirty="0" smtClean="0"/>
              <a:t>軽症から中等症</a:t>
            </a:r>
            <a:r>
              <a:rPr lang="ja-JP" altLang="en-US" dirty="0" smtClean="0"/>
              <a:t>持続型、小児の場合は治療に経口ステロイドを必要としない重症持続型までの患者さんです。</a:t>
            </a:r>
            <a:endParaRPr kumimoji="1" lang="ja-JP" altLang="en-US" dirty="0" smtClean="0"/>
          </a:p>
          <a:p>
            <a:r>
              <a:rPr kumimoji="1" lang="ja-JP" altLang="en-US" dirty="0" smtClean="0"/>
              <a:t>治療には長い年月がかかり、すぐに効果が現れる治療法ではありません。また、さまざまな条件や注意点があるので、医師と相談のうえ、特徴をよく理解して治療に望みましょう。</a:t>
            </a:r>
          </a:p>
          <a:p>
            <a:endParaRPr kumimoji="1" lang="ja-JP" altLang="en-US" dirty="0" smtClean="0"/>
          </a:p>
          <a:p>
            <a:r>
              <a:rPr kumimoji="1" lang="ja-JP" altLang="en-US" dirty="0" smtClean="0"/>
              <a:t>現在は、</a:t>
            </a:r>
            <a:r>
              <a:rPr kumimoji="1" lang="ja-JP" altLang="en-US" dirty="0" err="1" smtClean="0"/>
              <a:t>ぜん</a:t>
            </a:r>
            <a:r>
              <a:rPr kumimoji="1" lang="ja-JP" altLang="en-US" dirty="0" smtClean="0"/>
              <a:t>息に対するダニアレルゲン免疫療法は、注射による「皮下免疫療法」のみが保険適用となっています。</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44</a:t>
            </a:fld>
            <a:endParaRPr kumimoji="1" lang="ja-JP" altLang="en-US"/>
          </a:p>
        </p:txBody>
      </p:sp>
    </p:spTree>
    <p:extLst>
      <p:ext uri="{BB962C8B-B14F-4D97-AF65-F5344CB8AC3E}">
        <p14:creationId xmlns:p14="http://schemas.microsoft.com/office/powerpoint/2010/main" val="3939140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複数の</a:t>
            </a:r>
            <a:r>
              <a:rPr kumimoji="1" lang="ja-JP" altLang="en-US" dirty="0" err="1" smtClean="0"/>
              <a:t>ぜん</a:t>
            </a:r>
            <a:r>
              <a:rPr kumimoji="1" lang="ja-JP" altLang="en-US" dirty="0" smtClean="0"/>
              <a:t>息治療薬を使用しても症状が改善しない、</a:t>
            </a:r>
            <a:r>
              <a:rPr kumimoji="1" lang="en-US" altLang="ja-JP" dirty="0" smtClean="0"/>
              <a:t>18</a:t>
            </a:r>
            <a:r>
              <a:rPr kumimoji="1" lang="ja-JP" altLang="en-US" dirty="0" smtClean="0"/>
              <a:t>歳以上の重症</a:t>
            </a:r>
            <a:r>
              <a:rPr kumimoji="1" lang="ja-JP" altLang="en-US" dirty="0" err="1" smtClean="0"/>
              <a:t>ぜん</a:t>
            </a:r>
            <a:r>
              <a:rPr kumimoji="1" lang="ja-JP" altLang="en-US" dirty="0" smtClean="0"/>
              <a:t>息患者さんを対象とした、手術による非薬物療法です。</a:t>
            </a:r>
            <a:endParaRPr kumimoji="1" lang="en-US" altLang="ja-JP" dirty="0" smtClean="0"/>
          </a:p>
          <a:p>
            <a:r>
              <a:rPr lang="ja-JP" altLang="ja-JP" dirty="0" smtClean="0"/>
              <a:t>麻酔をして気管支の中に内視鏡を入れ、先端に付いた電極で気管支の内側を</a:t>
            </a:r>
            <a:r>
              <a:rPr lang="en-US" altLang="ja-JP" dirty="0" smtClean="0"/>
              <a:t>65</a:t>
            </a:r>
            <a:r>
              <a:rPr lang="ja-JP" altLang="ja-JP" dirty="0" smtClean="0"/>
              <a:t>度に温め</a:t>
            </a:r>
            <a:r>
              <a:rPr lang="ja-JP" altLang="en-US" dirty="0" smtClean="0"/>
              <a:t>ます。</a:t>
            </a:r>
            <a:endParaRPr lang="en-US" altLang="ja-JP" dirty="0" smtClean="0"/>
          </a:p>
          <a:p>
            <a:r>
              <a:rPr lang="ja-JP" altLang="ja-JP" dirty="0" smtClean="0"/>
              <a:t>気管支を温めることで筋肉が薄くなり、気管支がせまくなりにくくな</a:t>
            </a:r>
            <a:r>
              <a:rPr lang="ja-JP" altLang="en-US" dirty="0" smtClean="0"/>
              <a:t>ります。その結果、</a:t>
            </a:r>
            <a:r>
              <a:rPr lang="ja-JP" altLang="ja-JP" dirty="0" err="1" smtClean="0"/>
              <a:t>ぜん</a:t>
            </a:r>
            <a:r>
              <a:rPr lang="ja-JP" altLang="ja-JP" dirty="0" smtClean="0"/>
              <a:t>息症状</a:t>
            </a:r>
            <a:r>
              <a:rPr lang="ja-JP" altLang="en-US" dirty="0" smtClean="0"/>
              <a:t>の</a:t>
            </a:r>
            <a:r>
              <a:rPr lang="ja-JP" altLang="ja-JP" dirty="0" smtClean="0"/>
              <a:t>改善、発作や救急外来受診回数</a:t>
            </a:r>
            <a:r>
              <a:rPr lang="ja-JP" altLang="en-US" dirty="0" smtClean="0"/>
              <a:t>の</a:t>
            </a:r>
            <a:r>
              <a:rPr lang="ja-JP" altLang="ja-JP" dirty="0" smtClean="0"/>
              <a:t>減少</a:t>
            </a:r>
            <a:r>
              <a:rPr lang="ja-JP" altLang="en-US" dirty="0" smtClean="0"/>
              <a:t>がみられるようになるとされています。</a:t>
            </a:r>
            <a:endParaRPr lang="en-US" altLang="ja-JP" dirty="0" smtClean="0"/>
          </a:p>
          <a:p>
            <a:r>
              <a:rPr lang="ja-JP" altLang="ja-JP" dirty="0" smtClean="0"/>
              <a:t>合計３回の治療を、３週間以上の間隔をあけて行</a:t>
            </a:r>
            <a:r>
              <a:rPr lang="ja-JP" altLang="en-US" dirty="0" smtClean="0"/>
              <a:t>います。</a:t>
            </a:r>
            <a:r>
              <a:rPr lang="ja-JP" altLang="ja-JP" dirty="0" smtClean="0"/>
              <a:t>毎回、入院での治療</a:t>
            </a:r>
            <a:r>
              <a:rPr lang="ja-JP" altLang="en-US" dirty="0" smtClean="0"/>
              <a:t>になります。</a:t>
            </a:r>
            <a:endParaRPr lang="ja-JP" altLang="ja-JP"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45</a:t>
            </a:fld>
            <a:endParaRPr kumimoji="1" lang="ja-JP" altLang="en-US"/>
          </a:p>
        </p:txBody>
      </p:sp>
    </p:spTree>
    <p:extLst>
      <p:ext uri="{BB962C8B-B14F-4D97-AF65-F5344CB8AC3E}">
        <p14:creationId xmlns:p14="http://schemas.microsoft.com/office/powerpoint/2010/main" val="3659999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46</a:t>
            </a:fld>
            <a:endParaRPr kumimoji="1" lang="ja-JP" altLang="en-US"/>
          </a:p>
        </p:txBody>
      </p:sp>
    </p:spTree>
    <p:extLst>
      <p:ext uri="{BB962C8B-B14F-4D97-AF65-F5344CB8AC3E}">
        <p14:creationId xmlns:p14="http://schemas.microsoft.com/office/powerpoint/2010/main" val="3810702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アトピー型</a:t>
            </a:r>
            <a:r>
              <a:rPr kumimoji="1" lang="ja-JP" altLang="en-US" dirty="0" err="1" smtClean="0"/>
              <a:t>ぜん</a:t>
            </a:r>
            <a:r>
              <a:rPr kumimoji="1" lang="ja-JP" altLang="en-US" dirty="0" smtClean="0"/>
              <a:t>息の場合、自分のアレルゲンは何なのかを知り、それにあわせた対策をとることが、欠かせません。</a:t>
            </a:r>
            <a:endParaRPr kumimoji="1" lang="en-US" altLang="ja-JP" dirty="0" smtClean="0"/>
          </a:p>
          <a:p>
            <a:r>
              <a:rPr kumimoji="1" lang="ja-JP" altLang="en-US" dirty="0" smtClean="0"/>
              <a:t>まずは、自分のアレルゲンを調べましょう。</a:t>
            </a:r>
            <a:endParaRPr kumimoji="1" lang="en-US" altLang="ja-JP" dirty="0" smtClean="0"/>
          </a:p>
          <a:p>
            <a:r>
              <a:rPr kumimoji="1" lang="ja-JP" altLang="en-US" dirty="0" smtClean="0"/>
              <a:t>そのうえで、ダニやカビがアレルゲンの場合は、家の中の対策、</a:t>
            </a:r>
            <a:endParaRPr kumimoji="1" lang="en-US" altLang="ja-JP" dirty="0" smtClean="0"/>
          </a:p>
          <a:p>
            <a:r>
              <a:rPr kumimoji="1" lang="ja-JP" altLang="en-US" dirty="0" smtClean="0"/>
              <a:t>花粉であればその季節に合わせた対策、</a:t>
            </a:r>
            <a:endParaRPr kumimoji="1" lang="en-US" altLang="ja-JP" dirty="0" smtClean="0"/>
          </a:p>
          <a:p>
            <a:r>
              <a:rPr kumimoji="1" lang="ja-JP" altLang="en-US" dirty="0" smtClean="0"/>
              <a:t>動物であれば、動物との付き合い方を考える</a:t>
            </a:r>
            <a:endParaRPr kumimoji="1" lang="en-US" altLang="ja-JP" dirty="0" smtClean="0"/>
          </a:p>
          <a:p>
            <a:r>
              <a:rPr kumimoji="1" lang="ja-JP" altLang="en-US" dirty="0" smtClean="0"/>
              <a:t>など、それぞれにあわせた対策をとりましょう。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47</a:t>
            </a:fld>
            <a:endParaRPr kumimoji="1" lang="ja-JP" altLang="en-US"/>
          </a:p>
        </p:txBody>
      </p:sp>
    </p:spTree>
    <p:extLst>
      <p:ext uri="{BB962C8B-B14F-4D97-AF65-F5344CB8AC3E}">
        <p14:creationId xmlns:p14="http://schemas.microsoft.com/office/powerpoint/2010/main" val="403866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アトピー型</a:t>
            </a:r>
            <a:r>
              <a:rPr kumimoji="1" lang="ja-JP" altLang="en-US" dirty="0" err="1" smtClean="0"/>
              <a:t>ぜん</a:t>
            </a:r>
            <a:r>
              <a:rPr kumimoji="1" lang="ja-JP" altLang="en-US" dirty="0" smtClean="0"/>
              <a:t>息のもっとも大きな原因が、ダニ（コナヒョウヒダニ、ヤケヒョウヒダニ）のアレルギーです。</a:t>
            </a:r>
            <a:endParaRPr kumimoji="1" lang="en-US" altLang="ja-JP" dirty="0" smtClean="0"/>
          </a:p>
          <a:p>
            <a:r>
              <a:rPr kumimoji="1" lang="ja-JP" altLang="en-US" dirty="0" smtClean="0"/>
              <a:t>ダニは、</a:t>
            </a:r>
            <a:r>
              <a:rPr kumimoji="1" lang="en-US" altLang="ja-JP" dirty="0" smtClean="0"/>
              <a:t>20</a:t>
            </a:r>
            <a:r>
              <a:rPr kumimoji="1" lang="ja-JP" altLang="en-US" dirty="0" smtClean="0"/>
              <a:t>～</a:t>
            </a:r>
            <a:r>
              <a:rPr kumimoji="1" lang="en-US" altLang="ja-JP" dirty="0" smtClean="0"/>
              <a:t>30</a:t>
            </a:r>
            <a:r>
              <a:rPr kumimoji="1" lang="ja-JP" altLang="en-US" dirty="0" smtClean="0"/>
              <a:t>度、湿度</a:t>
            </a:r>
            <a:r>
              <a:rPr kumimoji="1" lang="en-US" altLang="ja-JP" dirty="0" smtClean="0"/>
              <a:t>70</a:t>
            </a:r>
            <a:r>
              <a:rPr kumimoji="1" lang="ja-JP" altLang="en-US" dirty="0" smtClean="0"/>
              <a:t>％以上で繁殖しやすく、そのフンや死がいがアレルゲンになります。</a:t>
            </a:r>
            <a:endParaRPr kumimoji="1" lang="en-US" altLang="ja-JP" dirty="0" smtClean="0"/>
          </a:p>
          <a:p>
            <a:endParaRPr kumimoji="1" lang="en-US" altLang="ja-JP" dirty="0" smtClean="0"/>
          </a:p>
          <a:p>
            <a:r>
              <a:rPr kumimoji="1" lang="ja-JP" altLang="en-US" dirty="0" smtClean="0"/>
              <a:t>＜対策＞</a:t>
            </a:r>
            <a:endParaRPr kumimoji="1" lang="en-US" altLang="ja-JP" dirty="0" smtClean="0"/>
          </a:p>
          <a:p>
            <a:r>
              <a:rPr kumimoji="1" lang="ja-JP" altLang="en-US" dirty="0" smtClean="0"/>
              <a:t>ダニのアレルゲンは、ホコリやハウスダストの中に潜んでいます。</a:t>
            </a:r>
            <a:endParaRPr kumimoji="1" lang="en-US" altLang="ja-JP" dirty="0" smtClean="0"/>
          </a:p>
          <a:p>
            <a:r>
              <a:rPr kumimoji="1" lang="ja-JP" altLang="en-US" dirty="0" smtClean="0"/>
              <a:t>ホコリと湿気対策がポイント。とくに寝具への対策が重要です。</a:t>
            </a:r>
            <a:endParaRPr kumimoji="1" lang="en-US" altLang="ja-JP" dirty="0" smtClean="0"/>
          </a:p>
          <a:p>
            <a:endParaRPr kumimoji="1" lang="en-US" altLang="ja-JP" dirty="0" smtClean="0"/>
          </a:p>
          <a:p>
            <a:pPr>
              <a:lnSpc>
                <a:spcPts val="2500"/>
              </a:lnSpc>
            </a:pPr>
            <a:r>
              <a:rPr lang="ja-JP" altLang="en-US" dirty="0" smtClean="0"/>
              <a:t>・目に見えるホコリをこまめに取り除く</a:t>
            </a:r>
            <a:endParaRPr lang="en-US" altLang="ja-JP" dirty="0" smtClean="0"/>
          </a:p>
          <a:p>
            <a:pPr>
              <a:lnSpc>
                <a:spcPts val="2500"/>
              </a:lnSpc>
            </a:pPr>
            <a:r>
              <a:rPr lang="ja-JP" altLang="en-US" dirty="0" smtClean="0"/>
              <a:t>・掃除機</a:t>
            </a:r>
            <a:endParaRPr lang="en-US" altLang="ja-JP" dirty="0" smtClean="0"/>
          </a:p>
          <a:p>
            <a:pPr>
              <a:lnSpc>
                <a:spcPts val="2500"/>
              </a:lnSpc>
            </a:pPr>
            <a:r>
              <a:rPr lang="ja-JP" altLang="en-US" dirty="0" smtClean="0"/>
              <a:t>・布団カバーやシーツの洗濯</a:t>
            </a:r>
            <a:endParaRPr lang="en-US" altLang="ja-JP" dirty="0" smtClean="0"/>
          </a:p>
          <a:p>
            <a:pPr>
              <a:lnSpc>
                <a:spcPts val="2500"/>
              </a:lnSpc>
            </a:pPr>
            <a:r>
              <a:rPr lang="ja-JP" altLang="en-US" dirty="0" smtClean="0"/>
              <a:t>・布団の天日干し</a:t>
            </a:r>
            <a:endParaRPr lang="en-US" altLang="ja-JP" dirty="0" smtClean="0"/>
          </a:p>
          <a:p>
            <a:pPr>
              <a:lnSpc>
                <a:spcPts val="2500"/>
              </a:lnSpc>
            </a:pPr>
            <a:r>
              <a:rPr lang="ja-JP" altLang="en-US" dirty="0" smtClean="0"/>
              <a:t>・布団表面の掃除機がけ</a:t>
            </a:r>
            <a:endParaRPr lang="en-US" altLang="ja-JP" dirty="0" smtClean="0"/>
          </a:p>
          <a:p>
            <a:pPr>
              <a:lnSpc>
                <a:spcPts val="2500"/>
              </a:lnSpc>
            </a:pPr>
            <a:r>
              <a:rPr lang="ja-JP" altLang="en-US" dirty="0" smtClean="0"/>
              <a:t>・押し入れの風通しをよくする</a:t>
            </a:r>
          </a:p>
          <a:p>
            <a:pPr>
              <a:lnSpc>
                <a:spcPts val="2500"/>
              </a:lnSpc>
            </a:pPr>
            <a:r>
              <a:rPr lang="ja-JP" altLang="en-US" dirty="0" smtClean="0"/>
              <a:t>・市販の防ダニシーツの活用</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48</a:t>
            </a:fld>
            <a:endParaRPr kumimoji="1" lang="ja-JP" altLang="en-US"/>
          </a:p>
        </p:txBody>
      </p:sp>
    </p:spTree>
    <p:extLst>
      <p:ext uri="{BB962C8B-B14F-4D97-AF65-F5344CB8AC3E}">
        <p14:creationId xmlns:p14="http://schemas.microsoft.com/office/powerpoint/2010/main" val="3606230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カビのアレルゲンは、</a:t>
            </a:r>
            <a:r>
              <a:rPr kumimoji="1" lang="ja-JP" altLang="en-US" dirty="0" err="1" smtClean="0"/>
              <a:t>ぜん</a:t>
            </a:r>
            <a:r>
              <a:rPr kumimoji="1" lang="ja-JP" altLang="en-US" dirty="0" smtClean="0"/>
              <a:t>息の重症化との関係が明らかになっています。</a:t>
            </a:r>
            <a:endParaRPr kumimoji="1" lang="en-US" altLang="ja-JP" dirty="0" smtClean="0"/>
          </a:p>
          <a:p>
            <a:r>
              <a:rPr kumimoji="1" lang="ja-JP" altLang="en-US" dirty="0" smtClean="0"/>
              <a:t>家の中のほこりや人の皮膚、空気中などさまざまな場所に存在します。</a:t>
            </a:r>
            <a:endParaRPr kumimoji="1" lang="en-US" altLang="ja-JP" dirty="0" smtClean="0"/>
          </a:p>
          <a:p>
            <a:endParaRPr kumimoji="1" lang="en-US" altLang="ja-JP" dirty="0" smtClean="0"/>
          </a:p>
          <a:p>
            <a:r>
              <a:rPr kumimoji="1" lang="ja-JP" altLang="en-US" dirty="0" smtClean="0"/>
              <a:t>＜対策＞</a:t>
            </a:r>
            <a:endParaRPr kumimoji="1" lang="en-US" altLang="ja-JP" dirty="0" smtClean="0"/>
          </a:p>
          <a:p>
            <a:r>
              <a:rPr kumimoji="1" lang="ja-JP" altLang="en-US" dirty="0" smtClean="0"/>
              <a:t>通気性の悪い湿気が高いところで繁殖しやすいので、湿気対策が重要です。</a:t>
            </a:r>
            <a:endParaRPr kumimoji="1" lang="en-US" altLang="ja-JP" dirty="0" smtClean="0"/>
          </a:p>
          <a:p>
            <a:r>
              <a:rPr kumimoji="1" lang="ja-JP" altLang="en-US" dirty="0" smtClean="0"/>
              <a:t>とにかく、室内の風通しをよくしましょう。</a:t>
            </a:r>
            <a:endParaRPr kumimoji="1" lang="en-US" altLang="ja-JP" dirty="0" smtClean="0"/>
          </a:p>
          <a:p>
            <a:endParaRPr kumimoji="1" lang="en-US" altLang="ja-JP" dirty="0" smtClean="0"/>
          </a:p>
          <a:p>
            <a:pPr>
              <a:lnSpc>
                <a:spcPts val="2500"/>
              </a:lnSpc>
            </a:pPr>
            <a:r>
              <a:rPr lang="ja-JP" altLang="en-US" dirty="0" smtClean="0"/>
              <a:t>・エアコンのフィルターにはカビが生えやすい。掃除をして使用する</a:t>
            </a:r>
          </a:p>
          <a:p>
            <a:pPr>
              <a:lnSpc>
                <a:spcPts val="2500"/>
              </a:lnSpc>
            </a:pPr>
            <a:r>
              <a:rPr lang="ja-JP" altLang="en-US" dirty="0" smtClean="0"/>
              <a:t>・長時間留守にする場合は、扇風機を「弱」で回しておくのも効果的</a:t>
            </a:r>
          </a:p>
          <a:p>
            <a:pPr>
              <a:lnSpc>
                <a:spcPts val="2500"/>
              </a:lnSpc>
            </a:pPr>
            <a:r>
              <a:rPr lang="ja-JP" altLang="en-US" dirty="0" smtClean="0"/>
              <a:t>・</a:t>
            </a:r>
            <a:r>
              <a:rPr lang="en-US" altLang="ja-JP" dirty="0" smtClean="0"/>
              <a:t>24</a:t>
            </a:r>
            <a:r>
              <a:rPr lang="ja-JP" altLang="en-US" dirty="0" smtClean="0"/>
              <a:t>時間換気機能や除湿機があれば活用する</a:t>
            </a:r>
          </a:p>
          <a:p>
            <a:pPr>
              <a:lnSpc>
                <a:spcPts val="2500"/>
              </a:lnSpc>
            </a:pPr>
            <a:r>
              <a:rPr lang="ja-JP" altLang="en-US" dirty="0" smtClean="0"/>
              <a:t>・観葉植物や水槽があると湿気があがるのでなるべく置かない</a:t>
            </a:r>
            <a:endParaRPr lang="en-US" altLang="ja-JP" dirty="0" smtClean="0"/>
          </a:p>
          <a:p>
            <a:pPr>
              <a:lnSpc>
                <a:spcPts val="2500"/>
              </a:lnSpc>
            </a:pPr>
            <a:r>
              <a:rPr lang="ja-JP" altLang="en-US" dirty="0" smtClean="0"/>
              <a:t>・カビの胞子が室内中に飛び散るため、冬でも加湿器は要注意</a:t>
            </a:r>
          </a:p>
          <a:p>
            <a:pPr>
              <a:lnSpc>
                <a:spcPts val="2500"/>
              </a:lnSpc>
            </a:pPr>
            <a:r>
              <a:rPr lang="ja-JP" altLang="en-US" dirty="0" smtClean="0"/>
              <a:t>・台所や浴室のふき</a:t>
            </a:r>
            <a:r>
              <a:rPr lang="ja-JP" altLang="en-US" dirty="0" err="1" smtClean="0"/>
              <a:t>んや</a:t>
            </a:r>
            <a:r>
              <a:rPr lang="ja-JP" altLang="en-US" dirty="0" smtClean="0"/>
              <a:t>タオルは毎日交換し、洗濯する。</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49</a:t>
            </a:fld>
            <a:endParaRPr kumimoji="1" lang="ja-JP" altLang="en-US"/>
          </a:p>
        </p:txBody>
      </p:sp>
    </p:spTree>
    <p:extLst>
      <p:ext uri="{BB962C8B-B14F-4D97-AF65-F5344CB8AC3E}">
        <p14:creationId xmlns:p14="http://schemas.microsoft.com/office/powerpoint/2010/main" val="245579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err="1"/>
              <a:t>ぜん</a:t>
            </a:r>
            <a:r>
              <a:rPr lang="ja-JP" altLang="en-US" sz="1100" dirty="0"/>
              <a:t>息の人の気道に炎症が起こる原因はさまざまですが、成人ぜん息では、</a:t>
            </a:r>
            <a:r>
              <a:rPr lang="en-US" altLang="ja-JP" sz="1100" dirty="0"/>
              <a:t>6 </a:t>
            </a:r>
            <a:r>
              <a:rPr lang="ja-JP" altLang="en-US" sz="1100" dirty="0"/>
              <a:t>割程度の患者さんが、アレルギーが原因の「アトピー型</a:t>
            </a:r>
            <a:r>
              <a:rPr lang="ja-JP" altLang="en-US" sz="1100" dirty="0" err="1"/>
              <a:t>ぜん</a:t>
            </a:r>
            <a:r>
              <a:rPr lang="ja-JP" altLang="en-US" sz="1100" dirty="0"/>
              <a:t>息」です。</a:t>
            </a:r>
            <a:endParaRPr lang="en-US" altLang="ja-JP" sz="1100" dirty="0"/>
          </a:p>
          <a:p>
            <a:r>
              <a:rPr lang="ja-JP" altLang="en-US" sz="1100" dirty="0"/>
              <a:t>アレルギーが炎症を起こすメカニズムは次のとおりです。</a:t>
            </a:r>
            <a:endParaRPr lang="en-US" altLang="ja-JP" sz="1100" dirty="0"/>
          </a:p>
          <a:p>
            <a:endParaRPr lang="en-US" altLang="ja-JP" sz="1100" dirty="0"/>
          </a:p>
          <a:p>
            <a:r>
              <a:rPr lang="ja-JP" altLang="en-US" sz="1100" dirty="0"/>
              <a:t>＜</a:t>
            </a:r>
            <a:r>
              <a:rPr lang="en-US" altLang="ja-JP" sz="1100" dirty="0"/>
              <a:t>1</a:t>
            </a:r>
            <a:r>
              <a:rPr lang="ja-JP" altLang="en-US" sz="1100" dirty="0"/>
              <a:t>度目のアレルゲンの侵入＞</a:t>
            </a:r>
            <a:endParaRPr lang="en-US" altLang="ja-JP" sz="1100" dirty="0"/>
          </a:p>
          <a:p>
            <a:r>
              <a:rPr lang="en-US" altLang="ja-JP" sz="1100" dirty="0"/>
              <a:t>1.</a:t>
            </a:r>
            <a:r>
              <a:rPr lang="ja-JP" altLang="en-US" sz="1100" dirty="0"/>
              <a:t>アレルゲンが体内に侵入する</a:t>
            </a:r>
          </a:p>
          <a:p>
            <a:r>
              <a:rPr lang="ja-JP" altLang="en-US" sz="1100" dirty="0"/>
              <a:t>　アレルギーの原因となる物質をアレルゲンといいます。ダニ、ホコリ（ハウスダスト）、花粉、食物などさまざまなものがアレルゲンとなりますが、</a:t>
            </a:r>
            <a:r>
              <a:rPr lang="ja-JP" altLang="en-US" sz="1100" dirty="0" err="1"/>
              <a:t>ぜん</a:t>
            </a:r>
            <a:r>
              <a:rPr lang="ja-JP" altLang="en-US" sz="1100" dirty="0"/>
              <a:t>息の場合、主にダニやハウスダストなどがアレルゲンとなります。</a:t>
            </a:r>
            <a:endParaRPr lang="en-US" altLang="ja-JP" sz="1100" dirty="0"/>
          </a:p>
          <a:p>
            <a:r>
              <a:rPr lang="en-US" altLang="ja-JP" sz="1100" dirty="0"/>
              <a:t>2.</a:t>
            </a:r>
            <a:r>
              <a:rPr lang="ja-JP" altLang="en-US" sz="1100" dirty="0"/>
              <a:t>アレルゲンが異物として認識される</a:t>
            </a:r>
          </a:p>
          <a:p>
            <a:r>
              <a:rPr lang="ja-JP" altLang="en-US" sz="1100" dirty="0"/>
              <a:t>　体内に侵入したアレルゲンは、樹状細胞にとらえられ、異物として認識されます。樹状細胞は、その情報をヘルパー</a:t>
            </a:r>
            <a:r>
              <a:rPr lang="en-US" altLang="ja-JP" sz="1100" dirty="0"/>
              <a:t>T</a:t>
            </a:r>
            <a:r>
              <a:rPr lang="ja-JP" altLang="en-US" sz="1100" dirty="0"/>
              <a:t>細胞に伝えます。</a:t>
            </a:r>
            <a:endParaRPr lang="en-US" altLang="ja-JP" sz="1100" dirty="0"/>
          </a:p>
          <a:p>
            <a:r>
              <a:rPr lang="en-US" altLang="ja-JP" sz="1100" dirty="0"/>
              <a:t>3.IgE</a:t>
            </a:r>
            <a:r>
              <a:rPr lang="ja-JP" altLang="en-US" sz="1100" dirty="0"/>
              <a:t>抗体が大量に放出される</a:t>
            </a:r>
          </a:p>
          <a:p>
            <a:r>
              <a:rPr lang="ja-JP" altLang="en-US" sz="1100" dirty="0"/>
              <a:t>　情報を受けたヘルパー</a:t>
            </a:r>
            <a:r>
              <a:rPr lang="en-US" altLang="ja-JP" sz="1100" dirty="0"/>
              <a:t>T</a:t>
            </a:r>
            <a:r>
              <a:rPr lang="ja-JP" altLang="en-US" sz="1100" dirty="0"/>
              <a:t>細胞は、</a:t>
            </a:r>
            <a:r>
              <a:rPr lang="en-US" altLang="ja-JP" sz="1100" dirty="0"/>
              <a:t>B</a:t>
            </a:r>
            <a:r>
              <a:rPr lang="ja-JP" altLang="en-US" sz="1100" dirty="0"/>
              <a:t>細胞を刺激して活性化させます。活性化した</a:t>
            </a:r>
            <a:r>
              <a:rPr lang="en-US" altLang="ja-JP" sz="1100" dirty="0"/>
              <a:t>B</a:t>
            </a:r>
            <a:r>
              <a:rPr lang="ja-JP" altLang="en-US" sz="1100" dirty="0"/>
              <a:t>細胞は</a:t>
            </a:r>
            <a:r>
              <a:rPr lang="en-US" altLang="ja-JP" sz="1100" dirty="0"/>
              <a:t>IgE</a:t>
            </a:r>
            <a:r>
              <a:rPr lang="ja-JP" altLang="en-US" sz="1100" dirty="0"/>
              <a:t>抗体（たんぱく質の一種）を大量につくり、放出します。</a:t>
            </a:r>
            <a:endParaRPr lang="en-US" altLang="ja-JP" sz="1100" dirty="0"/>
          </a:p>
          <a:p>
            <a:r>
              <a:rPr lang="en-US" altLang="ja-JP" sz="1100" dirty="0"/>
              <a:t>4.</a:t>
            </a:r>
            <a:r>
              <a:rPr lang="ja-JP" altLang="en-US" sz="1100" dirty="0"/>
              <a:t>アレルギー反応が起こる準備ができる</a:t>
            </a:r>
            <a:endParaRPr lang="en-US" altLang="ja-JP" sz="1100" dirty="0"/>
          </a:p>
          <a:p>
            <a:r>
              <a:rPr lang="ja-JP" altLang="en-US" sz="1100" dirty="0"/>
              <a:t>　</a:t>
            </a:r>
            <a:r>
              <a:rPr lang="en-US" altLang="ja-JP" sz="1100" dirty="0"/>
              <a:t>B</a:t>
            </a:r>
            <a:r>
              <a:rPr lang="ja-JP" altLang="en-US" sz="1100" dirty="0"/>
              <a:t>細胞から放出された</a:t>
            </a:r>
            <a:r>
              <a:rPr lang="en-US" altLang="ja-JP" sz="1100" dirty="0"/>
              <a:t>IgE</a:t>
            </a:r>
            <a:r>
              <a:rPr lang="ja-JP" altLang="en-US" sz="1100" dirty="0"/>
              <a:t>抗体は、マスト細胞の表面にくっつき、次にアレルゲンが侵入し、結合するのを待ちます。この状態を「感作</a:t>
            </a:r>
            <a:r>
              <a:rPr lang="en-US" altLang="ja-JP" sz="1100" dirty="0"/>
              <a:t>｣</a:t>
            </a:r>
            <a:r>
              <a:rPr lang="ja-JP" altLang="en-US" sz="1100" dirty="0"/>
              <a:t>といいます。</a:t>
            </a:r>
            <a:endParaRPr lang="en-US" altLang="ja-JP" sz="1100" dirty="0"/>
          </a:p>
          <a:p>
            <a:r>
              <a:rPr lang="ja-JP" altLang="en-US" sz="1100" dirty="0"/>
              <a:t>　アレルゲンごとに、そのアレルゲンだけに結合する特異的</a:t>
            </a:r>
            <a:r>
              <a:rPr lang="en-US" altLang="ja-JP" sz="1100" dirty="0"/>
              <a:t>IgE</a:t>
            </a:r>
            <a:r>
              <a:rPr lang="ja-JP" altLang="en-US" sz="1100" dirty="0"/>
              <a:t>抗体があります。たとえばダニ（に含まれるたんぱく質）と結合するのは「ダニ特異的</a:t>
            </a:r>
            <a:r>
              <a:rPr lang="en-US" altLang="ja-JP" sz="1100" dirty="0"/>
              <a:t>IgE</a:t>
            </a:r>
            <a:r>
              <a:rPr lang="ja-JP" altLang="en-US" sz="1100" dirty="0"/>
              <a:t>抗体」です。</a:t>
            </a:r>
          </a:p>
          <a:p>
            <a:r>
              <a:rPr lang="ja-JP" altLang="en-US" sz="1100" dirty="0"/>
              <a:t>　感作の段階では、アレルギー反応が起こる準備ができただけで、症状は出ません。</a:t>
            </a:r>
            <a:endParaRPr lang="en-US" altLang="ja-JP" sz="1100" dirty="0"/>
          </a:p>
          <a:p>
            <a:endParaRPr lang="en-US" altLang="ja-JP" sz="1100" dirty="0"/>
          </a:p>
          <a:p>
            <a:r>
              <a:rPr lang="ja-JP" altLang="en-US" sz="1100" dirty="0"/>
              <a:t>＜</a:t>
            </a:r>
            <a:r>
              <a:rPr lang="en-US" altLang="ja-JP" sz="1100" dirty="0"/>
              <a:t>2</a:t>
            </a:r>
            <a:r>
              <a:rPr lang="ja-JP" altLang="en-US" sz="1100" dirty="0"/>
              <a:t>度目のアレルゲンの侵入＞</a:t>
            </a:r>
            <a:endParaRPr lang="en-US" altLang="ja-JP" sz="1100" dirty="0"/>
          </a:p>
          <a:p>
            <a:r>
              <a:rPr lang="en-US" altLang="ja-JP" sz="1100" dirty="0"/>
              <a:t>5.</a:t>
            </a:r>
            <a:r>
              <a:rPr lang="ja-JP" altLang="en-US" sz="1100" dirty="0"/>
              <a:t>アレルゲンが再び体内に侵入する</a:t>
            </a:r>
            <a:endParaRPr lang="en-US" altLang="ja-JP" sz="1100" dirty="0"/>
          </a:p>
          <a:p>
            <a:r>
              <a:rPr lang="en-US" altLang="ja-JP" sz="1100" dirty="0"/>
              <a:t>6.</a:t>
            </a:r>
            <a:r>
              <a:rPr lang="ja-JP" altLang="en-US" sz="1100" dirty="0"/>
              <a:t>アレルゲンが</a:t>
            </a:r>
            <a:r>
              <a:rPr lang="en-US" altLang="ja-JP" sz="1100" dirty="0"/>
              <a:t>IgE</a:t>
            </a:r>
            <a:r>
              <a:rPr lang="ja-JP" altLang="en-US" sz="1100" dirty="0"/>
              <a:t>抗体と結合すると、炎症を起こす物質が放出される</a:t>
            </a:r>
            <a:endParaRPr lang="en-US" altLang="ja-JP" sz="1100" dirty="0"/>
          </a:p>
          <a:p>
            <a:r>
              <a:rPr lang="ja-JP" altLang="en-US" sz="1100" dirty="0"/>
              <a:t>　侵入したアレルゲンは、マスト細胞の表面にくっついている</a:t>
            </a:r>
            <a:r>
              <a:rPr lang="en-US" altLang="ja-JP" sz="1100" dirty="0"/>
              <a:t>IgE</a:t>
            </a:r>
            <a:r>
              <a:rPr lang="ja-JP" altLang="en-US" sz="1100" dirty="0"/>
              <a:t>抗体と結合します。</a:t>
            </a:r>
          </a:p>
          <a:p>
            <a:r>
              <a:rPr lang="ja-JP" altLang="en-US" sz="1100" dirty="0"/>
              <a:t>　アレルゲンと</a:t>
            </a:r>
            <a:r>
              <a:rPr lang="en-US" altLang="ja-JP" sz="1100" dirty="0"/>
              <a:t>IgE</a:t>
            </a:r>
            <a:r>
              <a:rPr lang="ja-JP" altLang="en-US" sz="1100" dirty="0"/>
              <a:t>抗体が結合すると、マスト細胞を活性化させ、マスト細胞は、ため込んでいた炎症性物質</a:t>
            </a:r>
            <a:endParaRPr lang="en-US" altLang="ja-JP" sz="1100" dirty="0"/>
          </a:p>
          <a:p>
            <a:r>
              <a:rPr lang="ja-JP" altLang="en-US" sz="1100" dirty="0"/>
              <a:t>（ヒスタミンやロイコトリエンなど）を放出します。</a:t>
            </a:r>
            <a:endParaRPr lang="en-US" altLang="ja-JP" sz="1100" dirty="0"/>
          </a:p>
          <a:p>
            <a:r>
              <a:rPr lang="en-US" altLang="ja-JP" sz="1100" dirty="0"/>
              <a:t>7.</a:t>
            </a:r>
            <a:r>
              <a:rPr lang="ja-JP" altLang="en-US" sz="1100" dirty="0"/>
              <a:t>気道に炎症</a:t>
            </a:r>
            <a:r>
              <a:rPr lang="ja-JP" altLang="en-US" sz="1100" dirty="0"/>
              <a:t>が起こる</a:t>
            </a:r>
            <a:endParaRPr lang="en-US" altLang="ja-JP" sz="1100" dirty="0"/>
          </a:p>
          <a:p>
            <a:r>
              <a:rPr lang="ja-JP" altLang="en-US" sz="1100" dirty="0"/>
              <a:t>　この流れによって炎症が起こり、</a:t>
            </a:r>
            <a:r>
              <a:rPr lang="ja-JP" altLang="en-US" sz="1100" dirty="0" err="1"/>
              <a:t>ぜん</a:t>
            </a:r>
            <a:r>
              <a:rPr lang="ja-JP" altLang="en-US" sz="1100" dirty="0"/>
              <a:t>息のさまざまな症状の原因になります。</a:t>
            </a:r>
            <a:endParaRPr lang="en-US"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a:t>
            </a:fld>
            <a:endParaRPr kumimoji="1" lang="ja-JP" altLang="en-US"/>
          </a:p>
        </p:txBody>
      </p:sp>
    </p:spTree>
    <p:extLst>
      <p:ext uri="{BB962C8B-B14F-4D97-AF65-F5344CB8AC3E}">
        <p14:creationId xmlns:p14="http://schemas.microsoft.com/office/powerpoint/2010/main" val="2449315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ペットの毛やフケ、フン、唾液などがアレルゲンとなります。</a:t>
            </a:r>
          </a:p>
          <a:p>
            <a:r>
              <a:rPr lang="ja-JP" altLang="en-US" dirty="0" smtClean="0"/>
              <a:t>動物のアレルゲンは低分子で非常に軽いため、飼っている部屋だけでなく、家中に広がります。</a:t>
            </a:r>
          </a:p>
          <a:p>
            <a:endParaRPr lang="ja-JP" altLang="en-US" dirty="0" smtClean="0"/>
          </a:p>
          <a:p>
            <a:r>
              <a:rPr lang="ja-JP" altLang="en-US" dirty="0" smtClean="0"/>
              <a:t>＜対策＞</a:t>
            </a:r>
          </a:p>
          <a:p>
            <a:r>
              <a:rPr lang="ja-JP" altLang="en-US" dirty="0" smtClean="0"/>
              <a:t>手放すか、屋外で飼育することがもっとも望ましい対策です。</a:t>
            </a:r>
          </a:p>
          <a:p>
            <a:r>
              <a:rPr lang="ja-JP" altLang="en-US" dirty="0" smtClean="0"/>
              <a:t>どうしても室内で飼いたい場合は、以下の対策をとりましょう。</a:t>
            </a:r>
            <a:endParaRPr lang="en-US" altLang="ja-JP" dirty="0" smtClean="0"/>
          </a:p>
          <a:p>
            <a:endParaRPr lang="ja-JP" altLang="en-US" dirty="0" smtClean="0"/>
          </a:p>
          <a:p>
            <a:pPr>
              <a:lnSpc>
                <a:spcPts val="2500"/>
              </a:lnSpc>
            </a:pPr>
            <a:r>
              <a:rPr lang="ja-JP" altLang="en-US" dirty="0" smtClean="0"/>
              <a:t>・室内で飼う場合は、フローリングの部屋など、場所を限定する</a:t>
            </a:r>
          </a:p>
          <a:p>
            <a:pPr>
              <a:lnSpc>
                <a:spcPts val="2500"/>
              </a:lnSpc>
            </a:pPr>
            <a:r>
              <a:rPr lang="ja-JP" altLang="en-US" dirty="0" smtClean="0"/>
              <a:t>・空気清浄機を使う</a:t>
            </a:r>
          </a:p>
          <a:p>
            <a:pPr>
              <a:lnSpc>
                <a:spcPts val="2500"/>
              </a:lnSpc>
            </a:pPr>
            <a:r>
              <a:rPr lang="ja-JP" altLang="en-US" dirty="0" smtClean="0"/>
              <a:t>・寝具を洗う</a:t>
            </a:r>
          </a:p>
          <a:p>
            <a:pPr>
              <a:lnSpc>
                <a:spcPts val="2500"/>
              </a:lnSpc>
            </a:pPr>
            <a:r>
              <a:rPr lang="ja-JP" altLang="en-US" dirty="0" smtClean="0"/>
              <a:t>・ペットを定期的に洗う</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50</a:t>
            </a:fld>
            <a:endParaRPr kumimoji="1" lang="ja-JP" altLang="en-US"/>
          </a:p>
        </p:txBody>
      </p:sp>
    </p:spTree>
    <p:extLst>
      <p:ext uri="{BB962C8B-B14F-4D97-AF65-F5344CB8AC3E}">
        <p14:creationId xmlns:p14="http://schemas.microsoft.com/office/powerpoint/2010/main" val="4243847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ダニ対策の基本は、ホコリをためないことと寝具への対策です。</a:t>
            </a:r>
            <a:endParaRPr kumimoji="1" lang="en-US" altLang="ja-JP" dirty="0" smtClean="0"/>
          </a:p>
          <a:p>
            <a:r>
              <a:rPr kumimoji="1" lang="ja-JP" altLang="en-US" dirty="0" smtClean="0"/>
              <a:t>カビ対策の基本は、とにかく湿度を上げないこと。また、カビアレルギーのほとんどの方は、ダニアレルギーも併発するので、ダニ対策も行います。</a:t>
            </a:r>
            <a:endParaRPr kumimoji="1" lang="en-US" altLang="ja-JP" dirty="0" smtClean="0"/>
          </a:p>
          <a:p>
            <a:endParaRPr kumimoji="1" lang="en-US" altLang="ja-JP" dirty="0" smtClean="0"/>
          </a:p>
          <a:p>
            <a:r>
              <a:rPr kumimoji="1" lang="ja-JP" altLang="en-US" dirty="0" smtClean="0"/>
              <a:t>＜ダニ対策＞</a:t>
            </a:r>
            <a:endParaRPr kumimoji="1" lang="en-US" altLang="ja-JP" dirty="0" smtClean="0"/>
          </a:p>
          <a:p>
            <a:r>
              <a:rPr kumimoji="1" lang="ja-JP" altLang="en-US" dirty="0" smtClean="0"/>
              <a:t>・部屋の床⇒フローリングに</a:t>
            </a:r>
            <a:endParaRPr kumimoji="1" lang="en-US" altLang="ja-JP" dirty="0" smtClean="0"/>
          </a:p>
          <a:p>
            <a:r>
              <a:rPr kumimoji="1" lang="ja-JP" altLang="en-US" dirty="0" smtClean="0"/>
              <a:t>・カーテン⇒洗濯しやすいもの、ブラインドに</a:t>
            </a:r>
            <a:endParaRPr kumimoji="1" lang="en-US" altLang="ja-JP" dirty="0" smtClean="0"/>
          </a:p>
          <a:p>
            <a:r>
              <a:rPr kumimoji="1" lang="ja-JP" altLang="en-US" dirty="0" smtClean="0"/>
              <a:t>・寝室、寝具⇒よく干して掃除機をかける。防ダニシーツを活用する</a:t>
            </a:r>
            <a:endParaRPr kumimoji="1" lang="en-US" altLang="ja-JP" dirty="0" smtClean="0"/>
          </a:p>
          <a:p>
            <a:r>
              <a:rPr kumimoji="1" lang="ja-JP" altLang="en-US" dirty="0" smtClean="0"/>
              <a:t>・照明⇒天井据付型にするのがベスト</a:t>
            </a:r>
            <a:endParaRPr kumimoji="1" lang="en-US" altLang="ja-JP" dirty="0" smtClean="0"/>
          </a:p>
          <a:p>
            <a:r>
              <a:rPr kumimoji="1" lang="ja-JP" altLang="en-US" dirty="0" smtClean="0"/>
              <a:t>・ソファ、クッション⇒ソファは革製かビニール製に。クッションやぬいぐるみは洗濯する</a:t>
            </a:r>
            <a:endParaRPr kumimoji="1" lang="en-US" altLang="ja-JP" dirty="0" smtClean="0"/>
          </a:p>
          <a:p>
            <a:endParaRPr kumimoji="1" lang="en-US" altLang="ja-JP" dirty="0" smtClean="0"/>
          </a:p>
          <a:p>
            <a:r>
              <a:rPr kumimoji="1" lang="ja-JP" altLang="en-US" dirty="0" smtClean="0"/>
              <a:t>＜ダニ、カビ対策＞</a:t>
            </a:r>
            <a:endParaRPr kumimoji="1" lang="en-US" altLang="ja-JP" dirty="0" smtClean="0"/>
          </a:p>
          <a:p>
            <a:r>
              <a:rPr kumimoji="1" lang="ja-JP" altLang="en-US" dirty="0" smtClean="0"/>
              <a:t>・換気を十分に行う。とくに浴室、台所</a:t>
            </a:r>
            <a:endParaRPr kumimoji="1" lang="en-US" altLang="ja-JP" dirty="0" smtClean="0"/>
          </a:p>
          <a:p>
            <a:r>
              <a:rPr kumimoji="1" lang="ja-JP" altLang="en-US" dirty="0" smtClean="0"/>
              <a:t>・押入れ⇒空気の入れ替え、スノコをしく</a:t>
            </a:r>
            <a:endParaRPr kumimoji="1" lang="en-US" altLang="ja-JP" dirty="0" smtClean="0"/>
          </a:p>
          <a:p>
            <a:r>
              <a:rPr kumimoji="1" lang="ja-JP" altLang="en-US" dirty="0" smtClean="0"/>
              <a:t>・加湿器⇒使わない</a:t>
            </a:r>
            <a:endParaRPr kumimoji="1" lang="en-US" altLang="ja-JP" dirty="0" smtClean="0"/>
          </a:p>
          <a:p>
            <a:r>
              <a:rPr kumimoji="1" lang="ja-JP" altLang="en-US" dirty="0" smtClean="0"/>
              <a:t>・観葉植物⇒ベランダに置く</a:t>
            </a:r>
            <a:endParaRPr kumimoji="1" lang="en-US" altLang="ja-JP" dirty="0" smtClean="0"/>
          </a:p>
          <a:p>
            <a:r>
              <a:rPr kumimoji="1" lang="ja-JP" altLang="en-US" dirty="0" smtClean="0"/>
              <a:t>・エアコン⇒一般的には年</a:t>
            </a:r>
            <a:r>
              <a:rPr kumimoji="1" lang="en-US" altLang="ja-JP" dirty="0" smtClean="0"/>
              <a:t>2</a:t>
            </a:r>
            <a:r>
              <a:rPr kumimoji="1" lang="ja-JP" altLang="en-US" dirty="0" smtClean="0"/>
              <a:t>回、さらに使用開始直前に掃除する</a:t>
            </a:r>
            <a:endParaRPr kumimoji="1" lang="en-US" altLang="ja-JP" dirty="0" smtClean="0"/>
          </a:p>
          <a:p>
            <a:endParaRPr kumimoji="1" lang="en-US" altLang="ja-JP" dirty="0" smtClean="0"/>
          </a:p>
          <a:p>
            <a:r>
              <a:rPr kumimoji="1" lang="ja-JP" altLang="en-US" dirty="0" smtClean="0"/>
              <a:t>＜カビ対策＞</a:t>
            </a:r>
            <a:endParaRPr kumimoji="1" lang="en-US" altLang="ja-JP" dirty="0" smtClean="0"/>
          </a:p>
          <a:p>
            <a:r>
              <a:rPr kumimoji="1" lang="ja-JP" altLang="en-US" dirty="0" smtClean="0"/>
              <a:t>・カビが発生したら、十分に清掃を。</a:t>
            </a:r>
            <a:endParaRPr kumimoji="1" lang="en-US" altLang="ja-JP" dirty="0" smtClean="0"/>
          </a:p>
          <a:p>
            <a:r>
              <a:rPr kumimoji="1" lang="ja-JP" altLang="en-US" dirty="0" smtClean="0"/>
              <a:t>・屋外でも、湿気が高く換気の悪い場所には行かない。長雨や雷雨の後は要注意</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51</a:t>
            </a:fld>
            <a:endParaRPr kumimoji="1" lang="ja-JP" altLang="en-US"/>
          </a:p>
        </p:txBody>
      </p:sp>
    </p:spTree>
    <p:extLst>
      <p:ext uri="{BB962C8B-B14F-4D97-AF65-F5344CB8AC3E}">
        <p14:creationId xmlns:p14="http://schemas.microsoft.com/office/powerpoint/2010/main" val="2634220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屋外のアレルゲンでもっとも重要なのが、花粉です。</a:t>
            </a:r>
            <a:endParaRPr kumimoji="1" lang="en-US" altLang="ja-JP" dirty="0" smtClean="0"/>
          </a:p>
          <a:p>
            <a:r>
              <a:rPr kumimoji="1" lang="ja-JP" altLang="en-US" dirty="0" smtClean="0"/>
              <a:t>日本では、一年をとおしてさまざまな種類の花粉が飛んでいます。</a:t>
            </a:r>
            <a:endParaRPr kumimoji="1" lang="en-US" altLang="ja-JP" dirty="0" smtClean="0"/>
          </a:p>
          <a:p>
            <a:endParaRPr kumimoji="1" lang="en-US" altLang="ja-JP" dirty="0" smtClean="0"/>
          </a:p>
          <a:p>
            <a:r>
              <a:rPr lang="ja-JP" altLang="en-US" dirty="0" smtClean="0"/>
              <a:t>花粉症（アレルギー性鼻炎）があると、</a:t>
            </a:r>
            <a:r>
              <a:rPr lang="ja-JP" altLang="en-US" dirty="0" err="1" smtClean="0"/>
              <a:t>ぜん</a:t>
            </a:r>
            <a:r>
              <a:rPr lang="ja-JP" altLang="en-US" dirty="0" smtClean="0"/>
              <a:t>息が悪化しやすく、治りにくいとされています。</a:t>
            </a:r>
            <a:endParaRPr lang="en-US" altLang="ja-JP" dirty="0" smtClean="0"/>
          </a:p>
          <a:p>
            <a:r>
              <a:rPr kumimoji="1" lang="ja-JP" altLang="en-US" dirty="0" smtClean="0"/>
              <a:t>まずは、血液検査で自分はどの花粉がアレルゲンになるのかを知り、花粉が飛散する季節に注意しましょう。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52</a:t>
            </a:fld>
            <a:endParaRPr kumimoji="1" lang="ja-JP" altLang="en-US"/>
          </a:p>
        </p:txBody>
      </p:sp>
    </p:spTree>
    <p:extLst>
      <p:ext uri="{BB962C8B-B14F-4D97-AF65-F5344CB8AC3E}">
        <p14:creationId xmlns:p14="http://schemas.microsoft.com/office/powerpoint/2010/main" val="3384254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花粉対策の基本は、花粉をよせつけない、室内に持ち込まないことです。</a:t>
            </a:r>
            <a:endParaRPr kumimoji="1" lang="en-US" altLang="ja-JP" dirty="0" smtClean="0"/>
          </a:p>
          <a:p>
            <a:r>
              <a:rPr kumimoji="1" lang="ja-JP" altLang="en-US" dirty="0" smtClean="0"/>
              <a:t>花粉症の方は以下の対策をとりましょう。</a:t>
            </a:r>
            <a:endParaRPr kumimoji="1" lang="en-US" altLang="ja-JP" dirty="0" smtClean="0"/>
          </a:p>
          <a:p>
            <a:endParaRPr kumimoji="1" lang="en-US" altLang="ja-JP" dirty="0" smtClean="0"/>
          </a:p>
          <a:p>
            <a:pPr>
              <a:lnSpc>
                <a:spcPts val="2500"/>
              </a:lnSpc>
            </a:pPr>
            <a:r>
              <a:rPr lang="ja-JP" altLang="en-US" dirty="0" smtClean="0"/>
              <a:t>・</a:t>
            </a:r>
            <a:r>
              <a:rPr lang="ja-JP" altLang="en-US" dirty="0" err="1" smtClean="0"/>
              <a:t>ぜん</a:t>
            </a:r>
            <a:r>
              <a:rPr lang="ja-JP" altLang="en-US" dirty="0" smtClean="0"/>
              <a:t>息治療と同時に花粉症の治療を進める</a:t>
            </a:r>
            <a:endParaRPr lang="en-US" altLang="ja-JP" dirty="0" smtClean="0"/>
          </a:p>
          <a:p>
            <a:pPr>
              <a:lnSpc>
                <a:spcPts val="2500"/>
              </a:lnSpc>
            </a:pPr>
            <a:r>
              <a:rPr lang="ja-JP" altLang="en-US" dirty="0" smtClean="0"/>
              <a:t>・外出時はマスク、メガネやゴーグルで花粉をブロックする</a:t>
            </a:r>
          </a:p>
          <a:p>
            <a:pPr>
              <a:lnSpc>
                <a:spcPts val="2500"/>
              </a:lnSpc>
            </a:pPr>
            <a:r>
              <a:rPr lang="ja-JP" altLang="en-US" dirty="0" smtClean="0"/>
              <a:t>・飛散量の多いときは外出を控える（テレビやインターネットの花粉情報を参照）</a:t>
            </a:r>
          </a:p>
          <a:p>
            <a:pPr>
              <a:lnSpc>
                <a:spcPts val="2500"/>
              </a:lnSpc>
            </a:pPr>
            <a:r>
              <a:rPr lang="ja-JP" altLang="en-US" dirty="0" smtClean="0"/>
              <a:t>・部屋の窓や戸はできるだけ閉めておき、換気は短時間にとどめる</a:t>
            </a:r>
          </a:p>
          <a:p>
            <a:pPr>
              <a:lnSpc>
                <a:spcPts val="2500"/>
              </a:lnSpc>
            </a:pPr>
            <a:r>
              <a:rPr lang="ja-JP" altLang="en-US" dirty="0" smtClean="0"/>
              <a:t>・表面がけばだった毛織物などのコートを着ない（つるつるしたナイロンやポリエステル素材のものを）</a:t>
            </a:r>
          </a:p>
          <a:p>
            <a:pPr>
              <a:lnSpc>
                <a:spcPts val="2500"/>
              </a:lnSpc>
            </a:pPr>
            <a:r>
              <a:rPr lang="ja-JP" altLang="en-US" dirty="0" smtClean="0"/>
              <a:t>・フトンや洗濯物を外に干さない</a:t>
            </a:r>
            <a:endParaRPr lang="en-US" altLang="ja-JP" dirty="0" smtClean="0"/>
          </a:p>
          <a:p>
            <a:pPr>
              <a:lnSpc>
                <a:spcPts val="2500"/>
              </a:lnSpc>
            </a:pPr>
            <a:r>
              <a:rPr lang="ja-JP" altLang="en-US" dirty="0" smtClean="0"/>
              <a:t>・スギ花粉症の場合、体質を改善して花粉症を根本から治療する「スギアレルゲン免疫療法」も有効</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53</a:t>
            </a:fld>
            <a:endParaRPr kumimoji="1" lang="ja-JP" altLang="en-US"/>
          </a:p>
        </p:txBody>
      </p:sp>
    </p:spTree>
    <p:extLst>
      <p:ext uri="{BB962C8B-B14F-4D97-AF65-F5344CB8AC3E}">
        <p14:creationId xmlns:p14="http://schemas.microsoft.com/office/powerpoint/2010/main" val="1894668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en-US" sz="1100" dirty="0"/>
              <a:t>喫煙はぜん息にさまざまな悪影響を及ぼします。</a:t>
            </a:r>
            <a:endParaRPr lang="en-US" altLang="ja-JP" sz="1100" dirty="0"/>
          </a:p>
          <a:p>
            <a:r>
              <a:rPr lang="ja-JP" altLang="en-US" sz="1100" dirty="0"/>
              <a:t>・喫煙によって気道の炎症が悪化する。</a:t>
            </a:r>
            <a:endParaRPr lang="en-US" altLang="ja-JP" sz="1100" dirty="0"/>
          </a:p>
          <a:p>
            <a:r>
              <a:rPr lang="ja-JP" altLang="en-US" sz="1100" dirty="0"/>
              <a:t>・せきやたん</a:t>
            </a:r>
            <a:r>
              <a:rPr lang="ja-JP" altLang="en-US" sz="1100" dirty="0" err="1"/>
              <a:t>が</a:t>
            </a:r>
            <a:r>
              <a:rPr lang="ja-JP" altLang="en-US" sz="1100" dirty="0"/>
              <a:t>増える。</a:t>
            </a:r>
            <a:endParaRPr lang="en-US" altLang="ja-JP" sz="1100" dirty="0"/>
          </a:p>
          <a:p>
            <a:r>
              <a:rPr lang="ja-JP" altLang="en-US" sz="1100" dirty="0"/>
              <a:t>・呼吸機能が低下する。</a:t>
            </a:r>
            <a:endParaRPr lang="en-US" altLang="ja-JP" sz="1100" dirty="0"/>
          </a:p>
          <a:p>
            <a:r>
              <a:rPr lang="ja-JP" altLang="en-US" sz="1100" dirty="0"/>
              <a:t>・</a:t>
            </a:r>
            <a:r>
              <a:rPr lang="ja-JP" altLang="en-US" sz="1100" dirty="0" err="1"/>
              <a:t>ぜん</a:t>
            </a:r>
            <a:r>
              <a:rPr lang="ja-JP" altLang="en-US" sz="1100" dirty="0"/>
              <a:t>息の薬（とくにステロイド薬）の効果が半分以下になる。</a:t>
            </a:r>
            <a:endParaRPr lang="en-US" altLang="ja-JP" sz="1100" dirty="0"/>
          </a:p>
          <a:p>
            <a:endParaRPr lang="en-US" altLang="ja-JP" sz="1100" dirty="0"/>
          </a:p>
          <a:p>
            <a:pPr algn="l"/>
            <a:r>
              <a:rPr lang="ja-JP" altLang="en-US" sz="1100" dirty="0"/>
              <a:t>（グラフ）</a:t>
            </a:r>
            <a:endParaRPr lang="en-US" altLang="ja-JP" sz="1100" dirty="0"/>
          </a:p>
          <a:p>
            <a:pPr algn="l"/>
            <a:r>
              <a:rPr lang="ja-JP" altLang="en-US" sz="1100" dirty="0"/>
              <a:t>喫煙する</a:t>
            </a:r>
            <a:r>
              <a:rPr lang="ja-JP" altLang="en-US" sz="1100" dirty="0" err="1"/>
              <a:t>ぜん</a:t>
            </a:r>
            <a:r>
              <a:rPr lang="ja-JP" altLang="en-US" sz="1100" dirty="0"/>
              <a:t>息患者さんと喫煙しないぜん息患者さんの</a:t>
            </a:r>
            <a:r>
              <a:rPr lang="en-US" altLang="ja-JP" sz="1100" dirty="0"/>
              <a:t>45</a:t>
            </a:r>
            <a:r>
              <a:rPr lang="ja-JP" altLang="en-US" sz="1100" dirty="0"/>
              <a:t>歳のときの</a:t>
            </a:r>
            <a:r>
              <a:rPr lang="en-US" altLang="ja-JP" sz="1100" dirty="0"/>
              <a:t>1</a:t>
            </a:r>
            <a:r>
              <a:rPr lang="ja-JP" altLang="en-US" sz="1100" dirty="0"/>
              <a:t>秒率を比較したものです。</a:t>
            </a:r>
            <a:endParaRPr lang="en-US" altLang="ja-JP" sz="1100" dirty="0"/>
          </a:p>
          <a:p>
            <a:pPr algn="l"/>
            <a:r>
              <a:rPr lang="ja-JP" altLang="en-US" sz="1100" dirty="0">
                <a:latin typeface="Osaka" pitchFamily="6" charset="-128"/>
              </a:rPr>
              <a:t>喫煙する</a:t>
            </a:r>
            <a:r>
              <a:rPr lang="ja-JP" altLang="en-US" sz="1100" dirty="0" err="1">
                <a:latin typeface="Osaka" pitchFamily="6" charset="-128"/>
              </a:rPr>
              <a:t>ぜん</a:t>
            </a:r>
            <a:r>
              <a:rPr lang="ja-JP" altLang="en-US" sz="1100" dirty="0">
                <a:latin typeface="Osaka" pitchFamily="6" charset="-128"/>
              </a:rPr>
              <a:t>息患者さんには、気道が狭くなり、空気の流れが悪くなって息が吐き出しにくくなる気流制限がみられます。</a:t>
            </a:r>
            <a:endParaRPr lang="en-US"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54</a:t>
            </a:fld>
            <a:endParaRPr kumimoji="1" lang="ja-JP" altLang="en-US"/>
          </a:p>
        </p:txBody>
      </p:sp>
    </p:spTree>
    <p:extLst>
      <p:ext uri="{BB962C8B-B14F-4D97-AF65-F5344CB8AC3E}">
        <p14:creationId xmlns:p14="http://schemas.microsoft.com/office/powerpoint/2010/main" val="1327535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息治療のためには、必ず禁煙しましょう。</a:t>
            </a:r>
            <a:endParaRPr kumimoji="1" lang="en-US" altLang="ja-JP" dirty="0" smtClean="0"/>
          </a:p>
          <a:p>
            <a:r>
              <a:rPr kumimoji="1" lang="ja-JP" altLang="en-US" dirty="0" smtClean="0"/>
              <a:t>自分が喫煙しなくても、他人のたばこの煙を吸い込む受動喫煙も、</a:t>
            </a:r>
            <a:r>
              <a:rPr kumimoji="1" lang="ja-JP" altLang="en-US" dirty="0" err="1" smtClean="0"/>
              <a:t>ぜん</a:t>
            </a:r>
            <a:r>
              <a:rPr kumimoji="1" lang="ja-JP" altLang="en-US" dirty="0" smtClean="0"/>
              <a:t>息に悪影響を及ぼします。</a:t>
            </a:r>
            <a:endParaRPr kumimoji="1" lang="en-US" altLang="ja-JP" dirty="0" smtClean="0"/>
          </a:p>
          <a:p>
            <a:endParaRPr kumimoji="1" lang="en-US" altLang="ja-JP" dirty="0" smtClean="0"/>
          </a:p>
          <a:p>
            <a:r>
              <a:rPr kumimoji="1" lang="ja-JP" altLang="en-US" dirty="0" smtClean="0"/>
              <a:t>禁煙のためには、自分ひとりで禁煙するよりも、禁煙外来を受診したり、薬局で購入できるニコチンガムやニコチンパッチを使うことで、比較的楽に禁煙することができます。</a:t>
            </a:r>
            <a:endParaRPr kumimoji="1" lang="en-US" altLang="ja-JP" dirty="0" smtClean="0"/>
          </a:p>
          <a:p>
            <a:r>
              <a:rPr kumimoji="1" lang="ja-JP" altLang="en-US" dirty="0" smtClean="0"/>
              <a:t>また、受動喫煙を避けるために喫煙所などには近づかないようにしましょう。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55</a:t>
            </a:fld>
            <a:endParaRPr kumimoji="1" lang="ja-JP" altLang="en-US"/>
          </a:p>
        </p:txBody>
      </p:sp>
    </p:spTree>
    <p:extLst>
      <p:ext uri="{BB962C8B-B14F-4D97-AF65-F5344CB8AC3E}">
        <p14:creationId xmlns:p14="http://schemas.microsoft.com/office/powerpoint/2010/main" val="4004683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息を悪化させる大きな原因は、</a:t>
            </a:r>
            <a:endParaRPr kumimoji="1" lang="en-US" altLang="ja-JP" dirty="0" smtClean="0"/>
          </a:p>
          <a:p>
            <a:r>
              <a:rPr kumimoji="1" lang="ja-JP" altLang="en-US" dirty="0" smtClean="0"/>
              <a:t>カゼやインフルエンザ、肺炎などの呼吸器感染症です。</a:t>
            </a:r>
            <a:endParaRPr kumimoji="1" lang="en-US" altLang="ja-JP" dirty="0" smtClean="0"/>
          </a:p>
          <a:p>
            <a:endParaRPr kumimoji="1" lang="en-US" altLang="ja-JP" dirty="0" smtClean="0"/>
          </a:p>
          <a:p>
            <a:r>
              <a:rPr kumimoji="1" lang="ja-JP" altLang="en-US" dirty="0" smtClean="0"/>
              <a:t>感染症予防のためには、</a:t>
            </a:r>
            <a:endParaRPr kumimoji="1" lang="en-US" altLang="ja-JP" dirty="0" smtClean="0"/>
          </a:p>
          <a:p>
            <a:r>
              <a:rPr kumimoji="1" lang="ja-JP" altLang="en-US" dirty="0" smtClean="0"/>
              <a:t>・外出するときのマスク</a:t>
            </a:r>
            <a:endParaRPr kumimoji="1" lang="en-US" altLang="ja-JP" dirty="0" smtClean="0"/>
          </a:p>
          <a:p>
            <a:r>
              <a:rPr kumimoji="1" lang="ja-JP" altLang="en-US" dirty="0" smtClean="0"/>
              <a:t>・外から帰ってきたときのうがい、手洗い</a:t>
            </a:r>
            <a:endParaRPr kumimoji="1" lang="en-US" altLang="ja-JP" dirty="0" smtClean="0"/>
          </a:p>
          <a:p>
            <a:r>
              <a:rPr kumimoji="1" lang="ja-JP" altLang="en-US" dirty="0" smtClean="0"/>
              <a:t>・予防接種</a:t>
            </a:r>
            <a:endParaRPr kumimoji="1" lang="en-US" altLang="ja-JP" dirty="0" smtClean="0"/>
          </a:p>
          <a:p>
            <a:r>
              <a:rPr kumimoji="1" lang="ja-JP" altLang="en-US" dirty="0" smtClean="0"/>
              <a:t>などを心がけましょう。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56</a:t>
            </a:fld>
            <a:endParaRPr kumimoji="1" lang="ja-JP" altLang="en-US"/>
          </a:p>
        </p:txBody>
      </p:sp>
    </p:spTree>
    <p:extLst>
      <p:ext uri="{BB962C8B-B14F-4D97-AF65-F5344CB8AC3E}">
        <p14:creationId xmlns:p14="http://schemas.microsoft.com/office/powerpoint/2010/main" val="2665892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ja-JP" sz="1100" dirty="0"/>
              <a:t>メタボリックシンドローム・肥満は、</a:t>
            </a:r>
            <a:r>
              <a:rPr lang="ja-JP" altLang="ja-JP" sz="1100" dirty="0" err="1"/>
              <a:t>ぜん</a:t>
            </a:r>
            <a:r>
              <a:rPr lang="ja-JP" altLang="ja-JP" sz="1100" dirty="0"/>
              <a:t>息の悪化因子であり、発症因子であることがわかっています。内臓脂肪に含まれる脂肪細胞がぜん息を悪化させる物質を出すこと、気管支周辺の脂肪細胞のすき間に炎症を引き起こす細胞が集まることなどによって、ぜん息を悪化させます。</a:t>
            </a:r>
          </a:p>
          <a:p>
            <a:endParaRPr lang="en-US" altLang="ja-JP" sz="1100" dirty="0"/>
          </a:p>
          <a:p>
            <a:r>
              <a:rPr lang="ja-JP" altLang="ja-JP" sz="1100" dirty="0"/>
              <a:t>＜対策＞</a:t>
            </a:r>
          </a:p>
          <a:p>
            <a:r>
              <a:rPr lang="ja-JP" altLang="ja-JP" sz="1100" dirty="0"/>
              <a:t>・食事のコントロール、適度な運動で、</a:t>
            </a:r>
            <a:r>
              <a:rPr lang="en-US" altLang="ja-JP" sz="1100" dirty="0"/>
              <a:t>BMI</a:t>
            </a:r>
            <a:r>
              <a:rPr lang="ja-JP" altLang="ja-JP" sz="1100" baseline="30000" dirty="0"/>
              <a:t>＊</a:t>
            </a:r>
            <a:r>
              <a:rPr lang="en-US" altLang="ja-JP" sz="1100" dirty="0"/>
              <a:t>25</a:t>
            </a:r>
            <a:r>
              <a:rPr lang="ja-JP" altLang="ja-JP" sz="1100" dirty="0"/>
              <a:t>未満を</a:t>
            </a:r>
            <a:r>
              <a:rPr lang="ja-JP" altLang="en-US" sz="1100" dirty="0"/>
              <a:t>目指す。</a:t>
            </a:r>
            <a:endParaRPr lang="ja-JP" altLang="ja-JP" sz="1100" dirty="0"/>
          </a:p>
          <a:p>
            <a:r>
              <a:rPr lang="ja-JP" altLang="ja-JP" sz="1100" dirty="0"/>
              <a:t>＊</a:t>
            </a:r>
            <a:r>
              <a:rPr lang="en-US" altLang="ja-JP" sz="1100" dirty="0"/>
              <a:t>BMI</a:t>
            </a:r>
            <a:r>
              <a:rPr lang="ja-JP" altLang="ja-JP" sz="1100" dirty="0"/>
              <a:t>＝体重</a:t>
            </a:r>
            <a:r>
              <a:rPr lang="en-US" altLang="ja-JP" sz="1100" dirty="0"/>
              <a:t> kg </a:t>
            </a:r>
            <a:r>
              <a:rPr lang="ja-JP" altLang="ja-JP" sz="1100" dirty="0"/>
              <a:t>÷（身長</a:t>
            </a:r>
            <a:r>
              <a:rPr lang="en-US" altLang="ja-JP" sz="1100" dirty="0"/>
              <a:t> m </a:t>
            </a:r>
            <a:r>
              <a:rPr lang="ja-JP" altLang="ja-JP" sz="1100" dirty="0"/>
              <a:t>）</a:t>
            </a:r>
            <a:r>
              <a:rPr lang="en-US" altLang="ja-JP" sz="1100" baseline="30000" dirty="0"/>
              <a:t>2</a:t>
            </a:r>
            <a:r>
              <a:rPr lang="ja-JP" altLang="ja-JP" sz="1100" dirty="0"/>
              <a:t>　で計算される肥満度の指標。</a:t>
            </a:r>
            <a:r>
              <a:rPr lang="en-US" altLang="ja-JP" sz="1100" dirty="0"/>
              <a:t>25</a:t>
            </a:r>
            <a:r>
              <a:rPr lang="ja-JP" altLang="ja-JP" sz="1100" dirty="0"/>
              <a:t>以上で肥満と判定される。</a:t>
            </a:r>
          </a:p>
          <a:p>
            <a:endParaRPr lang="en-US" altLang="ja-JP" sz="1100" dirty="0"/>
          </a:p>
          <a:p>
            <a:r>
              <a:rPr lang="ja-JP" altLang="ja-JP" sz="1100" dirty="0"/>
              <a:t>・筋肉はぜん息やアレルギーに対して防御的に働く可能性が指摘されています。内臓脂肪をより少なくし、ある程度の筋肉をつけるために定期的な運動が大切です。</a:t>
            </a:r>
            <a:endParaRPr lang="en-US" altLang="ja-JP" sz="1100" dirty="0"/>
          </a:p>
          <a:p>
            <a:endParaRPr lang="en-US" altLang="ja-JP" sz="1100" dirty="0"/>
          </a:p>
          <a:p>
            <a:r>
              <a:rPr lang="ja-JP" altLang="en-US" sz="1100" dirty="0"/>
              <a:t>とくに女性は男性より肥満の影響が強く出て、</a:t>
            </a:r>
            <a:r>
              <a:rPr lang="ja-JP" altLang="en-US" sz="1100" dirty="0" err="1"/>
              <a:t>ぜん</a:t>
            </a:r>
            <a:r>
              <a:rPr lang="ja-JP" altLang="en-US" sz="1100" dirty="0"/>
              <a:t>息が悪化することがわかっています。軽度の肥満（</a:t>
            </a:r>
            <a:r>
              <a:rPr lang="en-US" altLang="ja-JP" sz="1100" dirty="0"/>
              <a:t>BMI25</a:t>
            </a:r>
            <a:r>
              <a:rPr lang="ja-JP" altLang="en-US" sz="1100" dirty="0"/>
              <a:t>～</a:t>
            </a:r>
            <a:r>
              <a:rPr lang="en-US" altLang="ja-JP" sz="1100" dirty="0"/>
              <a:t>30</a:t>
            </a:r>
            <a:r>
              <a:rPr lang="ja-JP" altLang="en-US" sz="1100" dirty="0"/>
              <a:t>）でも注意しましょう。</a:t>
            </a:r>
            <a:endParaRPr lang="en-US"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57</a:t>
            </a:fld>
            <a:endParaRPr kumimoji="1" lang="ja-JP" altLang="en-US"/>
          </a:p>
        </p:txBody>
      </p:sp>
    </p:spTree>
    <p:extLst>
      <p:ext uri="{BB962C8B-B14F-4D97-AF65-F5344CB8AC3E}">
        <p14:creationId xmlns:p14="http://schemas.microsoft.com/office/powerpoint/2010/main" val="978747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ja-JP" sz="1100" dirty="0"/>
              <a:t>高血圧の治療や緑内障の治療に使用されるβ遮断薬には、気管支を収縮させる働きがあるため、</a:t>
            </a:r>
            <a:r>
              <a:rPr lang="ja-JP" altLang="ja-JP" sz="1100" dirty="0" err="1"/>
              <a:t>ぜん</a:t>
            </a:r>
            <a:r>
              <a:rPr lang="ja-JP" altLang="ja-JP" sz="1100" dirty="0"/>
              <a:t>息を悪化させます。</a:t>
            </a:r>
          </a:p>
          <a:p>
            <a:endParaRPr lang="en-US" altLang="ja-JP" sz="1100" dirty="0"/>
          </a:p>
          <a:p>
            <a:r>
              <a:rPr lang="ja-JP" altLang="ja-JP" sz="1100" dirty="0"/>
              <a:t>＜対策＞</a:t>
            </a:r>
            <a:endParaRPr lang="en-US" altLang="ja-JP" sz="1100" dirty="0"/>
          </a:p>
          <a:p>
            <a:r>
              <a:rPr lang="ja-JP" altLang="ja-JP" sz="1100" dirty="0"/>
              <a:t>・β遮断薬は原則的に使用できません</a:t>
            </a:r>
          </a:p>
          <a:p>
            <a:r>
              <a:rPr lang="ja-JP" altLang="ja-JP" sz="1100" dirty="0"/>
              <a:t>・</a:t>
            </a:r>
            <a:r>
              <a:rPr lang="ja-JP" altLang="ja-JP" sz="1100" dirty="0" err="1"/>
              <a:t>ぜん</a:t>
            </a:r>
            <a:r>
              <a:rPr lang="ja-JP" altLang="ja-JP" sz="1100" dirty="0"/>
              <a:t>息以外の病気で病院にかかる際（とくに高血圧や緑内障の治療）には、必ずぜん息であることを医師に伝えてください</a:t>
            </a:r>
          </a:p>
          <a:p>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58</a:t>
            </a:fld>
            <a:endParaRPr kumimoji="1" lang="ja-JP" altLang="en-US"/>
          </a:p>
        </p:txBody>
      </p:sp>
    </p:spTree>
    <p:extLst>
      <p:ext uri="{BB962C8B-B14F-4D97-AF65-F5344CB8AC3E}">
        <p14:creationId xmlns:p14="http://schemas.microsoft.com/office/powerpoint/2010/main" val="27190653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ja-JP" sz="1100" dirty="0"/>
              <a:t>成人</a:t>
            </a:r>
            <a:r>
              <a:rPr lang="ja-JP" altLang="ja-JP" sz="1100" dirty="0" err="1"/>
              <a:t>ぜん</a:t>
            </a:r>
            <a:r>
              <a:rPr lang="ja-JP" altLang="ja-JP" sz="1100" dirty="0"/>
              <a:t>息患者さんの約</a:t>
            </a:r>
            <a:r>
              <a:rPr lang="en-US" altLang="ja-JP" sz="1100" dirty="0"/>
              <a:t>5</a:t>
            </a:r>
            <a:r>
              <a:rPr lang="ja-JP" altLang="ja-JP" sz="1100" dirty="0"/>
              <a:t>～</a:t>
            </a:r>
            <a:r>
              <a:rPr lang="en-US" altLang="ja-JP" sz="1100" dirty="0"/>
              <a:t>10</a:t>
            </a:r>
            <a:r>
              <a:rPr lang="ja-JP" altLang="ja-JP" sz="1100" dirty="0"/>
              <a:t>％、とくに鼻ポリープと副鼻腔炎のある</a:t>
            </a:r>
            <a:r>
              <a:rPr lang="ja-JP" altLang="ja-JP" sz="1100" dirty="0" err="1"/>
              <a:t>ぜん</a:t>
            </a:r>
            <a:r>
              <a:rPr lang="ja-JP" altLang="ja-JP" sz="1100" dirty="0"/>
              <a:t>息患者さんでは、解熱鎮痛剤に含まれるアスピリンなどの非ステロイド性抗炎症薬によって、重症のぜん息発作が誘発されることがあります（アスピリンぜん息）。</a:t>
            </a:r>
          </a:p>
          <a:p>
            <a:endParaRPr lang="en-US" altLang="ja-JP" sz="1100" dirty="0"/>
          </a:p>
          <a:p>
            <a:r>
              <a:rPr lang="ja-JP" altLang="ja-JP" sz="1100" dirty="0"/>
              <a:t>＜対策＞</a:t>
            </a:r>
            <a:endParaRPr lang="en-US" altLang="ja-JP" sz="1100" dirty="0"/>
          </a:p>
          <a:p>
            <a:r>
              <a:rPr lang="ja-JP" altLang="ja-JP" sz="1100" dirty="0"/>
              <a:t>・アスピリンをはじめとする非ステロイド性抗炎症薬（</a:t>
            </a:r>
            <a:r>
              <a:rPr lang="en-US" altLang="ja-JP" sz="1100" dirty="0"/>
              <a:t>NSAID</a:t>
            </a:r>
            <a:r>
              <a:rPr lang="ja-JP" altLang="ja-JP" sz="1100" dirty="0"/>
              <a:t>ｓ）は使用しないこと。市販の解熱鎮痛剤にも使用されているので、注意</a:t>
            </a:r>
            <a:r>
              <a:rPr lang="ja-JP" altLang="en-US" sz="1100" dirty="0"/>
              <a:t>してください。</a:t>
            </a:r>
            <a:endParaRPr lang="ja-JP" altLang="ja-JP" sz="1100" dirty="0"/>
          </a:p>
          <a:p>
            <a:r>
              <a:rPr lang="ja-JP" altLang="ja-JP" sz="1100" dirty="0"/>
              <a:t>・</a:t>
            </a:r>
            <a:r>
              <a:rPr lang="ja-JP" altLang="ja-JP" sz="1100" dirty="0" err="1"/>
              <a:t>ぜん</a:t>
            </a:r>
            <a:r>
              <a:rPr lang="ja-JP" altLang="ja-JP" sz="1100" dirty="0"/>
              <a:t>息以外の病気で病院（歯科含む）や薬局にかかる際は、必ずぜん息であることを伝えてください</a:t>
            </a:r>
            <a:r>
              <a:rPr lang="ja-JP" altLang="en-US" sz="1100" dirty="0"/>
              <a:t>。</a:t>
            </a:r>
            <a:endParaRPr lang="ja-JP"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59</a:t>
            </a:fld>
            <a:endParaRPr kumimoji="1" lang="ja-JP" altLang="en-US"/>
          </a:p>
        </p:txBody>
      </p:sp>
    </p:spTree>
    <p:extLst>
      <p:ext uri="{BB962C8B-B14F-4D97-AF65-F5344CB8AC3E}">
        <p14:creationId xmlns:p14="http://schemas.microsoft.com/office/powerpoint/2010/main" val="208105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息でない健康な人の気道は、炎症が起こっておらずツルツルの状態です。内腔が大きく開いていて、空気が通りやすくなっています。</a:t>
            </a:r>
            <a:endParaRPr kumimoji="1" lang="en-US" altLang="ja-JP" dirty="0" smtClean="0"/>
          </a:p>
          <a:p>
            <a:endParaRPr kumimoji="1" lang="en-US" altLang="ja-JP" dirty="0" smtClean="0"/>
          </a:p>
          <a:p>
            <a:r>
              <a:rPr kumimoji="1" lang="ja-JP" altLang="en-US" dirty="0" err="1" smtClean="0"/>
              <a:t>ぜん</a:t>
            </a:r>
            <a:r>
              <a:rPr kumimoji="1" lang="ja-JP" altLang="en-US" dirty="0" smtClean="0"/>
              <a:t>息の人の気道には常に炎症が起こっています。そのため、赤く腫れてむくみ、たんなどの分泌物も出るため、内腔がせまく空気が通りにくい状態です。また、炎症によって少しの刺激にも敏感に反応し収縮してしまいます。</a:t>
            </a:r>
            <a:endParaRPr kumimoji="1" lang="en-US" altLang="ja-JP" dirty="0" smtClean="0"/>
          </a:p>
          <a:p>
            <a:endParaRPr kumimoji="1" lang="en-US" altLang="ja-JP" dirty="0" smtClean="0"/>
          </a:p>
          <a:p>
            <a:r>
              <a:rPr kumimoji="1" lang="ja-JP" altLang="en-US" dirty="0" err="1" smtClean="0"/>
              <a:t>ぜん</a:t>
            </a:r>
            <a:r>
              <a:rPr kumimoji="1" lang="ja-JP" altLang="en-US" dirty="0" smtClean="0"/>
              <a:t>息発作時には、平滑筋が収縮して気道が極端にせまくなります。息をするたびにゼーゼーヒューヒューといったぜん鳴が聞こえたり、激しくせきこんで息ができなかったりする状態になります。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a:t>
            </a:fld>
            <a:endParaRPr kumimoji="1" lang="ja-JP" altLang="en-US"/>
          </a:p>
        </p:txBody>
      </p:sp>
    </p:spTree>
    <p:extLst>
      <p:ext uri="{BB962C8B-B14F-4D97-AF65-F5344CB8AC3E}">
        <p14:creationId xmlns:p14="http://schemas.microsoft.com/office/powerpoint/2010/main" val="6165162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lang="ja-JP" altLang="en-US" sz="1100" dirty="0"/>
              <a:t>台風の前など、気圧や気温の急激な変化で</a:t>
            </a:r>
            <a:r>
              <a:rPr lang="ja-JP" altLang="en-US" sz="1100" dirty="0" err="1"/>
              <a:t>ぜん</a:t>
            </a:r>
            <a:r>
              <a:rPr lang="ja-JP" altLang="en-US" sz="1100" dirty="0"/>
              <a:t>息が悪化する方は、医師に相談し、台風の前だけ薬を増やしてもらうなどの対策をとりましょう。</a:t>
            </a:r>
          </a:p>
          <a:p>
            <a:pPr defTabSz="914200">
              <a:defRPr/>
            </a:pPr>
            <a:endParaRPr lang="ja-JP" altLang="en-US" sz="1100" dirty="0"/>
          </a:p>
          <a:p>
            <a:pPr defTabSz="914200">
              <a:defRPr/>
            </a:pPr>
            <a:r>
              <a:rPr lang="ja-JP" altLang="en-US" sz="1100" dirty="0"/>
              <a:t>汚れた空気には、気道を刺激する物質が含まれます。大気汚染が気になる方は、黄砂や</a:t>
            </a:r>
            <a:r>
              <a:rPr lang="en-US" altLang="ja-JP" sz="1100" dirty="0"/>
              <a:t>PM2.5</a:t>
            </a:r>
            <a:r>
              <a:rPr lang="ja-JP" altLang="en-US" sz="1100" dirty="0"/>
              <a:t>が多くなる春先は外出を控える、外出するときはマスクやゴーグルをするなどの対処をしましょう。</a:t>
            </a:r>
          </a:p>
          <a:p>
            <a:pPr defTabSz="914200">
              <a:defRPr/>
            </a:pPr>
            <a:endParaRPr lang="ja-JP" altLang="en-US" sz="1100" dirty="0"/>
          </a:p>
          <a:p>
            <a:pPr defTabSz="914200">
              <a:defRPr/>
            </a:pPr>
            <a:r>
              <a:rPr lang="ja-JP" altLang="en-US" sz="1100" dirty="0"/>
              <a:t>ストレスを感じると、マスト細胞などから炎症物質が出され、</a:t>
            </a:r>
            <a:r>
              <a:rPr lang="ja-JP" altLang="en-US" sz="1100" dirty="0" err="1"/>
              <a:t>ぜん</a:t>
            </a:r>
            <a:r>
              <a:rPr lang="ja-JP" altLang="en-US" sz="1100" dirty="0"/>
              <a:t>息が悪化するといわれています。ストレスを受けることが前もってわかっている場合は、そのときだけ薬を増やしてもらうなどの対策が可能です。また、趣味やスポーツなど自分なりのストレス解消法を見つけましょう。</a:t>
            </a:r>
          </a:p>
          <a:p>
            <a:pPr defTabSz="914200">
              <a:defRPr/>
            </a:pPr>
            <a:endParaRPr lang="ja-JP" altLang="en-US" sz="1100" dirty="0"/>
          </a:p>
          <a:p>
            <a:pPr defTabSz="914200">
              <a:defRPr/>
            </a:pPr>
            <a:r>
              <a:rPr lang="ja-JP" altLang="en-US" sz="1100" dirty="0"/>
              <a:t>アルコール摂取によって、気管支の粘膜がむくんで、</a:t>
            </a:r>
            <a:r>
              <a:rPr lang="ja-JP" altLang="en-US" sz="1100" dirty="0" err="1"/>
              <a:t>ぜん</a:t>
            </a:r>
            <a:r>
              <a:rPr lang="ja-JP" altLang="en-US" sz="1100" dirty="0"/>
              <a:t>息を悪化させます。ぜん息のコントロールをよくしておくことで、少量の飲酒であれば問題ない場合が多いですが、無理な飲酒はしないようにしましょう。どうしても飲酒の機会がある場合は、医師に相談してください。</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60</a:t>
            </a:fld>
            <a:endParaRPr kumimoji="1" lang="ja-JP" altLang="en-US"/>
          </a:p>
        </p:txBody>
      </p:sp>
    </p:spTree>
    <p:extLst>
      <p:ext uri="{BB962C8B-B14F-4D97-AF65-F5344CB8AC3E}">
        <p14:creationId xmlns:p14="http://schemas.microsoft.com/office/powerpoint/2010/main" val="4018390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en-US" altLang="ja-JP" sz="1100" dirty="0"/>
              <a:t>COPD</a:t>
            </a:r>
            <a:r>
              <a:rPr lang="ja-JP" altLang="ja-JP" sz="1100" dirty="0"/>
              <a:t>（慢性閉塞性肺疾患）は、</a:t>
            </a:r>
            <a:r>
              <a:rPr lang="ja-JP" altLang="en-US" sz="1100" dirty="0"/>
              <a:t>主に</a:t>
            </a:r>
            <a:r>
              <a:rPr lang="ja-JP" altLang="ja-JP" sz="1100" dirty="0"/>
              <a:t>長期間の喫煙が原因で肺に炎症が起こり、酸素と二酸化炭素を交換する役目をする肺胞が壊れ、息が吐き出しにくくなる病気です。最初は息切れやせき、たんなどありふれた症状なので気づきにくい病気ですが、放置すると労作時の息苦しさと、ときに</a:t>
            </a:r>
            <a:r>
              <a:rPr lang="ja-JP" altLang="en-US" sz="1100" dirty="0" err="1"/>
              <a:t>ぜん</a:t>
            </a:r>
            <a:r>
              <a:rPr lang="ja-JP" altLang="en-US" sz="1100" dirty="0"/>
              <a:t>息発作と同様の</a:t>
            </a:r>
            <a:r>
              <a:rPr lang="ja-JP" altLang="ja-JP" sz="1100" dirty="0"/>
              <a:t>「おぼれるような」息苦しさに見舞われます。</a:t>
            </a:r>
          </a:p>
          <a:p>
            <a:r>
              <a:rPr lang="en-US" altLang="ja-JP" sz="1100" dirty="0"/>
              <a:t> </a:t>
            </a:r>
            <a:endParaRPr lang="ja-JP" altLang="ja-JP" sz="1100" dirty="0"/>
          </a:p>
          <a:p>
            <a:r>
              <a:rPr lang="ja-JP" altLang="ja-JP" sz="1100" dirty="0" err="1"/>
              <a:t>ぜん</a:t>
            </a:r>
            <a:r>
              <a:rPr lang="ja-JP" altLang="ja-JP" sz="1100" dirty="0"/>
              <a:t>息と</a:t>
            </a:r>
            <a:r>
              <a:rPr lang="en-US" altLang="ja-JP" sz="1100" dirty="0"/>
              <a:t>COPD</a:t>
            </a:r>
            <a:r>
              <a:rPr lang="ja-JP" altLang="ja-JP" sz="1100" dirty="0"/>
              <a:t>の合併は</a:t>
            </a:r>
            <a:r>
              <a:rPr lang="en-US" altLang="ja-JP" sz="1100" dirty="0"/>
              <a:t>65</a:t>
            </a:r>
            <a:r>
              <a:rPr lang="ja-JP" altLang="ja-JP" sz="1100" dirty="0"/>
              <a:t>歳以上の高齢者に多くみられ</a:t>
            </a:r>
            <a:r>
              <a:rPr lang="ja-JP" altLang="en-US" sz="1100" dirty="0"/>
              <a:t>ます。</a:t>
            </a:r>
            <a:r>
              <a:rPr lang="ja-JP" altLang="ja-JP" sz="1100" dirty="0"/>
              <a:t>高齢の</a:t>
            </a:r>
            <a:r>
              <a:rPr lang="ja-JP" altLang="ja-JP" sz="1100" dirty="0" err="1"/>
              <a:t>ぜん</a:t>
            </a:r>
            <a:r>
              <a:rPr lang="ja-JP" altLang="ja-JP" sz="1100" dirty="0"/>
              <a:t>息患者さんの約</a:t>
            </a:r>
            <a:r>
              <a:rPr lang="en-US" altLang="ja-JP" sz="1100" dirty="0"/>
              <a:t>25</a:t>
            </a:r>
            <a:r>
              <a:rPr lang="ja-JP" altLang="ja-JP" sz="1100" dirty="0"/>
              <a:t>％に</a:t>
            </a:r>
            <a:r>
              <a:rPr lang="en-US" altLang="ja-JP" sz="1100" dirty="0"/>
              <a:t>COPD</a:t>
            </a:r>
            <a:r>
              <a:rPr lang="ja-JP" altLang="ja-JP" sz="1100" dirty="0"/>
              <a:t>が合併しているという報告もあります。</a:t>
            </a:r>
            <a:endParaRPr lang="en-US" altLang="ja-JP" sz="1100" dirty="0"/>
          </a:p>
          <a:p>
            <a:r>
              <a:rPr lang="ja-JP" altLang="ja-JP" sz="1100" dirty="0" err="1"/>
              <a:t>ぜん</a:t>
            </a:r>
            <a:r>
              <a:rPr lang="ja-JP" altLang="ja-JP" sz="1100" dirty="0"/>
              <a:t>息と</a:t>
            </a:r>
            <a:r>
              <a:rPr lang="en-US" altLang="ja-JP" sz="1100" dirty="0"/>
              <a:t>COPD</a:t>
            </a:r>
            <a:r>
              <a:rPr lang="ja-JP" altLang="ja-JP" sz="1100" dirty="0"/>
              <a:t>が合併していると、</a:t>
            </a:r>
            <a:r>
              <a:rPr lang="ja-JP" altLang="ja-JP" sz="1100" dirty="0" err="1"/>
              <a:t>ぜん</a:t>
            </a:r>
            <a:r>
              <a:rPr lang="ja-JP" altLang="ja-JP" sz="1100" dirty="0"/>
              <a:t>息が悪化する頻度が高く、</a:t>
            </a:r>
            <a:r>
              <a:rPr lang="en-US" altLang="ja-JP" sz="1100" dirty="0"/>
              <a:t>QOL</a:t>
            </a:r>
            <a:r>
              <a:rPr lang="ja-JP" altLang="ja-JP" sz="1100" dirty="0"/>
              <a:t>（生活の質）も低くなり、病気の経過（予後）も悪いことがわかっています。</a:t>
            </a:r>
          </a:p>
          <a:p>
            <a:r>
              <a:rPr lang="en-US" altLang="ja-JP" sz="1100" dirty="0"/>
              <a:t> </a:t>
            </a:r>
            <a:endParaRPr lang="ja-JP" altLang="ja-JP" sz="1100" dirty="0"/>
          </a:p>
          <a:p>
            <a:r>
              <a:rPr lang="en-US" altLang="ja-JP" sz="1100" dirty="0"/>
              <a:t>COPD</a:t>
            </a:r>
            <a:r>
              <a:rPr lang="ja-JP" altLang="ja-JP" sz="1100" dirty="0"/>
              <a:t>を発見するためには、呼吸機能検査が有効です。以下のような方は一度医師に相談し、検査を受けて</a:t>
            </a:r>
            <a:r>
              <a:rPr lang="en-US" altLang="ja-JP" sz="1100" dirty="0"/>
              <a:t>COPD</a:t>
            </a:r>
            <a:r>
              <a:rPr lang="ja-JP" altLang="ja-JP" sz="1100" dirty="0"/>
              <a:t>合併の有無を確認しましょう。</a:t>
            </a:r>
          </a:p>
          <a:p>
            <a:r>
              <a:rPr lang="ja-JP" altLang="en-US" sz="1100" dirty="0"/>
              <a:t>・</a:t>
            </a:r>
            <a:r>
              <a:rPr lang="en-US" altLang="ja-JP" sz="1100" dirty="0"/>
              <a:t>40</a:t>
            </a:r>
            <a:r>
              <a:rPr lang="ja-JP" altLang="ja-JP" sz="1100" dirty="0"/>
              <a:t>歳以上で過去に喫煙していた、もしくは現在喫煙している</a:t>
            </a:r>
          </a:p>
          <a:p>
            <a:r>
              <a:rPr lang="ja-JP" altLang="en-US" sz="1100" dirty="0"/>
              <a:t>・</a:t>
            </a:r>
            <a:r>
              <a:rPr lang="ja-JP" altLang="ja-JP" sz="1100" dirty="0"/>
              <a:t>坂道を上ったり、急に動くと呼吸が苦しくなることがある</a:t>
            </a:r>
          </a:p>
          <a:p>
            <a:r>
              <a:rPr lang="ja-JP" altLang="en-US" sz="1100" dirty="0"/>
              <a:t>・</a:t>
            </a:r>
            <a:r>
              <a:rPr lang="ja-JP" altLang="ja-JP" sz="1100" dirty="0"/>
              <a:t>せきやたん</a:t>
            </a:r>
            <a:r>
              <a:rPr lang="ja-JP" altLang="ja-JP" sz="1100" dirty="0" err="1"/>
              <a:t>が</a:t>
            </a:r>
            <a:r>
              <a:rPr lang="ja-JP" altLang="ja-JP" sz="1100" dirty="0"/>
              <a:t>多くなかなか治らない</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61</a:t>
            </a:fld>
            <a:endParaRPr kumimoji="1" lang="ja-JP" altLang="en-US"/>
          </a:p>
        </p:txBody>
      </p:sp>
    </p:spTree>
    <p:extLst>
      <p:ext uri="{BB962C8B-B14F-4D97-AF65-F5344CB8AC3E}">
        <p14:creationId xmlns:p14="http://schemas.microsoft.com/office/powerpoint/2010/main" val="2594324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lang="ja-JP" altLang="en-US" sz="1100" dirty="0"/>
              <a:t>空気の通り道は気道と呼ばれ、上気道（鼻からのど、気管の入口まで）と下気道（気管、気管支、細気管支）に分けられます。鼻炎は上気道、</a:t>
            </a:r>
            <a:r>
              <a:rPr lang="ja-JP" altLang="en-US" sz="1100" dirty="0" err="1"/>
              <a:t>ぜん</a:t>
            </a:r>
            <a:r>
              <a:rPr lang="ja-JP" altLang="en-US" sz="1100" dirty="0"/>
              <a:t>息は下気道に起こる病気ですが、</a:t>
            </a:r>
            <a:r>
              <a:rPr lang="ja-JP" altLang="ja-JP" sz="1100" dirty="0"/>
              <a:t>同じ気道に起こる炎症であるため、ぜん息と鼻炎は影響し合うことが知られています。</a:t>
            </a:r>
            <a:endParaRPr lang="en-US" altLang="ja-JP" sz="1100" dirty="0"/>
          </a:p>
          <a:p>
            <a:endParaRPr lang="en-US" altLang="ja-JP" sz="1100" dirty="0"/>
          </a:p>
          <a:p>
            <a:r>
              <a:rPr lang="ja-JP" altLang="ja-JP" sz="1100" dirty="0"/>
              <a:t>アレルギー性鼻炎</a:t>
            </a:r>
            <a:r>
              <a:rPr lang="ja-JP" altLang="en-US" sz="1100" dirty="0"/>
              <a:t>は、</a:t>
            </a:r>
            <a:r>
              <a:rPr lang="ja-JP" altLang="ja-JP" sz="1100" dirty="0"/>
              <a:t>一年を通して現れる「通年性アレルギー性鼻炎」と、一定の時期だけ現れる「季節性アレルギー性鼻炎」に分けられます。</a:t>
            </a:r>
          </a:p>
          <a:p>
            <a:r>
              <a:rPr lang="ja-JP" altLang="ja-JP" sz="1100" dirty="0"/>
              <a:t>通年性は、ダニやハウスダスト、ペットの毛やフケなどが原因で発症します。季節性の原因は</a:t>
            </a:r>
            <a:r>
              <a:rPr lang="ja-JP" altLang="en-US" sz="1100" dirty="0"/>
              <a:t>主に</a:t>
            </a:r>
            <a:r>
              <a:rPr lang="ja-JP" altLang="ja-JP" sz="1100" dirty="0"/>
              <a:t>花粉です。どちらも原因となる物質（アレルゲン）を吸い込むことで、くしゃみ、鼻水、鼻づまりなどの症状が起こります。</a:t>
            </a:r>
            <a:endParaRPr lang="en-US" altLang="ja-JP" sz="1100" dirty="0"/>
          </a:p>
          <a:p>
            <a:endParaRPr lang="ja-JP" altLang="ja-JP" sz="1100" dirty="0"/>
          </a:p>
          <a:p>
            <a:r>
              <a:rPr lang="ja-JP" altLang="ja-JP" sz="1100" dirty="0" err="1"/>
              <a:t>ぜん</a:t>
            </a:r>
            <a:r>
              <a:rPr lang="ja-JP" altLang="ja-JP" sz="1100" dirty="0"/>
              <a:t>息の人の</a:t>
            </a:r>
            <a:r>
              <a:rPr lang="en-US" altLang="ja-JP" sz="1100" dirty="0"/>
              <a:t>60</a:t>
            </a:r>
            <a:r>
              <a:rPr lang="ja-JP" altLang="ja-JP" sz="1100" dirty="0"/>
              <a:t>～</a:t>
            </a:r>
            <a:r>
              <a:rPr lang="en-US" altLang="ja-JP" sz="1100" dirty="0"/>
              <a:t>80</a:t>
            </a:r>
            <a:r>
              <a:rPr lang="ja-JP" altLang="ja-JP" sz="1100" dirty="0"/>
              <a:t>％前後</a:t>
            </a:r>
            <a:r>
              <a:rPr lang="en-US" altLang="ja-JP" sz="1100" dirty="0"/>
              <a:t> </a:t>
            </a:r>
            <a:r>
              <a:rPr lang="ja-JP" altLang="ja-JP" sz="1100" dirty="0"/>
              <a:t>にアレルギー性鼻炎の合併がみられるといわれています。</a:t>
            </a:r>
            <a:endParaRPr lang="en-US" altLang="ja-JP" sz="1100" dirty="0"/>
          </a:p>
          <a:p>
            <a:r>
              <a:rPr lang="ja-JP" altLang="ja-JP" sz="1100" dirty="0"/>
              <a:t>アレルギー性鼻炎をしっかり治療することで、</a:t>
            </a:r>
            <a:r>
              <a:rPr lang="ja-JP" altLang="ja-JP" sz="1100" dirty="0" err="1"/>
              <a:t>ぜん</a:t>
            </a:r>
            <a:r>
              <a:rPr lang="ja-JP" altLang="ja-JP" sz="1100" dirty="0"/>
              <a:t>息の症状が改善することが知られているので、鼻の症状がみられたら病院を受診し、早期診断、早期治療を心がけましょう</a:t>
            </a:r>
            <a:r>
              <a:rPr lang="ja-JP" altLang="en-US" sz="1100" dirty="0"/>
              <a:t>。</a:t>
            </a:r>
            <a:endParaRPr lang="ja-JP"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62</a:t>
            </a:fld>
            <a:endParaRPr kumimoji="1" lang="ja-JP" altLang="en-US"/>
          </a:p>
        </p:txBody>
      </p:sp>
    </p:spTree>
    <p:extLst>
      <p:ext uri="{BB962C8B-B14F-4D97-AF65-F5344CB8AC3E}">
        <p14:creationId xmlns:p14="http://schemas.microsoft.com/office/powerpoint/2010/main" val="42465767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ja-JP" sz="1100" dirty="0"/>
              <a:t>副鼻腔炎とは、副鼻腔に炎症が起こり膿や分泌物がたまってしまう病気です。カゼなどの感染症にかかったとき急性の副鼻腔炎になることが多く、通常は治療により短期間でおさまりますが、長引いて慢性化することがあります。蓄膿症とも呼ばれ、</a:t>
            </a:r>
            <a:r>
              <a:rPr lang="ja-JP" altLang="ja-JP" sz="1100" dirty="0" err="1"/>
              <a:t>ぜん</a:t>
            </a:r>
            <a:r>
              <a:rPr lang="ja-JP" altLang="ja-JP" sz="1100" dirty="0"/>
              <a:t>息との合併も少なくありません。</a:t>
            </a:r>
          </a:p>
          <a:p>
            <a:r>
              <a:rPr lang="en-US" altLang="ja-JP" sz="1100" dirty="0"/>
              <a:t> </a:t>
            </a:r>
            <a:endParaRPr lang="ja-JP" altLang="ja-JP" sz="1100" dirty="0"/>
          </a:p>
          <a:p>
            <a:r>
              <a:rPr lang="ja-JP" altLang="en-US" sz="1100" dirty="0"/>
              <a:t>嗅覚低下（食事の匂いがわからないなど）や</a:t>
            </a:r>
            <a:r>
              <a:rPr lang="ja-JP" altLang="ja-JP" sz="1100" dirty="0"/>
              <a:t>鼻づまり、ねばりのある鼻水、頭痛、集中力の低下などが見られます。鼻水がのどにまわる「後鼻漏（こうびろう）」や、副鼻腔の粘膜にポリープ（鼻茸（はなたけ））ができることが多いのも特徴です。慢性のせきや</a:t>
            </a:r>
            <a:r>
              <a:rPr lang="ja-JP" altLang="ja-JP" sz="1100" dirty="0" err="1"/>
              <a:t>ぜん</a:t>
            </a:r>
            <a:r>
              <a:rPr lang="ja-JP" altLang="ja-JP" sz="1100" dirty="0"/>
              <a:t>息の悪化につながるため、適切な治療を心がけましょう。</a:t>
            </a:r>
          </a:p>
          <a:p>
            <a:r>
              <a:rPr lang="en-US" altLang="ja-JP" sz="1100" dirty="0"/>
              <a:t> </a:t>
            </a:r>
            <a:endParaRPr lang="ja-JP" altLang="ja-JP" sz="1100" dirty="0"/>
          </a:p>
          <a:p>
            <a:r>
              <a:rPr lang="ja-JP" altLang="ja-JP" sz="1100" dirty="0"/>
              <a:t>副鼻腔炎の中でも</a:t>
            </a:r>
            <a:r>
              <a:rPr lang="ja-JP" altLang="ja-JP" sz="1100" dirty="0" err="1"/>
              <a:t>ぜん</a:t>
            </a:r>
            <a:r>
              <a:rPr lang="ja-JP" altLang="ja-JP" sz="1100" dirty="0"/>
              <a:t>息とよく合併するのが、好酸球性副鼻腔炎です。ぜん息の場合、気道に好酸球という白血球の一種が増加しますが、副鼻腔に好酸球が増え粘膜が傷害されて起こるのが好酸球性副鼻腔炎です。とくに成人ぜん息の患者さんに合併することが多く治りにくいため、副鼻腔炎の症状</a:t>
            </a:r>
            <a:r>
              <a:rPr lang="ja-JP" altLang="en-US" sz="1100" dirty="0"/>
              <a:t>とくに嗅覚低下</a:t>
            </a:r>
            <a:r>
              <a:rPr lang="ja-JP" altLang="ja-JP" sz="1100" dirty="0"/>
              <a:t>が見られたら、早めに医師に相談し</a:t>
            </a:r>
            <a:r>
              <a:rPr lang="ja-JP" altLang="en-US" sz="1100" dirty="0"/>
              <a:t>検査や</a:t>
            </a:r>
            <a:r>
              <a:rPr lang="ja-JP" altLang="ja-JP" sz="1100" dirty="0"/>
              <a:t>治療を開始しましょう。</a:t>
            </a:r>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63</a:t>
            </a:fld>
            <a:endParaRPr kumimoji="1" lang="ja-JP" altLang="en-US"/>
          </a:p>
        </p:txBody>
      </p:sp>
    </p:spTree>
    <p:extLst>
      <p:ext uri="{BB962C8B-B14F-4D97-AF65-F5344CB8AC3E}">
        <p14:creationId xmlns:p14="http://schemas.microsoft.com/office/powerpoint/2010/main" val="3108717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ja-JP" sz="1100" b="1" dirty="0"/>
              <a:t>・アレルギー性気管支肺アスペルギルス症（</a:t>
            </a:r>
            <a:r>
              <a:rPr lang="en-US" altLang="ja-JP" sz="1100" b="1" dirty="0"/>
              <a:t>ABPA</a:t>
            </a:r>
            <a:r>
              <a:rPr lang="ja-JP" altLang="ja-JP" sz="1100" b="1" dirty="0"/>
              <a:t>）</a:t>
            </a:r>
            <a:endParaRPr lang="ja-JP" altLang="ja-JP" sz="1100" dirty="0"/>
          </a:p>
          <a:p>
            <a:r>
              <a:rPr lang="ja-JP" altLang="ja-JP" sz="1100" dirty="0"/>
              <a:t>空気中のアスペルギルス</a:t>
            </a:r>
            <a:r>
              <a:rPr lang="ja-JP" altLang="en-US" sz="1100" dirty="0"/>
              <a:t>・フミガタス</a:t>
            </a:r>
            <a:r>
              <a:rPr lang="ja-JP" altLang="ja-JP" sz="1100" dirty="0"/>
              <a:t>というカビを</a:t>
            </a:r>
            <a:r>
              <a:rPr lang="ja-JP" altLang="en-US" sz="1100" dirty="0"/>
              <a:t>長期に</a:t>
            </a:r>
            <a:r>
              <a:rPr lang="ja-JP" altLang="ja-JP" sz="1100" dirty="0"/>
              <a:t>吸い込むことで発症します。アスペルギルス以外のカビも原因となることがあり、これらを総称してアレルギー性気管支肺真菌症（</a:t>
            </a:r>
            <a:r>
              <a:rPr lang="en-US" altLang="ja-JP" sz="1100" dirty="0"/>
              <a:t>ABPM</a:t>
            </a:r>
            <a:r>
              <a:rPr lang="ja-JP" altLang="ja-JP" sz="1100" dirty="0"/>
              <a:t>）と呼びます。</a:t>
            </a:r>
          </a:p>
          <a:p>
            <a:r>
              <a:rPr lang="ja-JP" altLang="en-US" sz="1100" dirty="0"/>
              <a:t>フミガタスが多い環境（換気が悪く湿気やホコリが多い環境）で生活していると、気管支にフミガタスが多く侵入し、</a:t>
            </a:r>
            <a:r>
              <a:rPr lang="en-US" altLang="ja-JP" sz="1100" dirty="0"/>
              <a:t>IgE</a:t>
            </a:r>
            <a:r>
              <a:rPr lang="ja-JP" altLang="ja-JP" sz="1100" dirty="0"/>
              <a:t>抗体が産生され、</a:t>
            </a:r>
            <a:r>
              <a:rPr lang="ja-JP" altLang="ja-JP" sz="1100" dirty="0" err="1"/>
              <a:t>ぜん</a:t>
            </a:r>
            <a:r>
              <a:rPr lang="ja-JP" altLang="ja-JP" sz="1100" dirty="0"/>
              <a:t>息が悪化することが知られています。</a:t>
            </a:r>
            <a:r>
              <a:rPr lang="ja-JP" altLang="en-US" sz="1100" dirty="0"/>
              <a:t>さらに一部の方は、</a:t>
            </a:r>
            <a:r>
              <a:rPr lang="en-US" altLang="ja-JP" sz="1100" dirty="0"/>
              <a:t>IgG</a:t>
            </a:r>
            <a:r>
              <a:rPr lang="ja-JP" altLang="ja-JP" sz="1100" dirty="0"/>
              <a:t>抗体も産生され、気管支や肺を徐々に破壊し、</a:t>
            </a:r>
            <a:r>
              <a:rPr lang="ja-JP" altLang="en-US" sz="1100" dirty="0"/>
              <a:t>呼吸不全</a:t>
            </a:r>
            <a:r>
              <a:rPr lang="ja-JP" altLang="ja-JP" sz="1100" dirty="0"/>
              <a:t>を引き起こします。そのため、早期発見、早期治療が重要な病気です。アスペルギルスの</a:t>
            </a:r>
            <a:r>
              <a:rPr lang="en-US" altLang="ja-JP" sz="1100" dirty="0"/>
              <a:t>IgE</a:t>
            </a:r>
            <a:r>
              <a:rPr lang="ja-JP" altLang="ja-JP" sz="1100" dirty="0"/>
              <a:t>抗体が陽性の患者さんで、</a:t>
            </a:r>
            <a:r>
              <a:rPr lang="ja-JP" altLang="ja-JP" sz="1100" dirty="0" err="1"/>
              <a:t>ぜん</a:t>
            </a:r>
            <a:r>
              <a:rPr lang="ja-JP" altLang="ja-JP" sz="1100" dirty="0"/>
              <a:t>息の治療を継続していても症状が悪化するなどの場合は必ず医師に相談してください。</a:t>
            </a:r>
          </a:p>
          <a:p>
            <a:endParaRPr lang="en-US" altLang="ja-JP" sz="1100" b="1" dirty="0"/>
          </a:p>
          <a:p>
            <a:r>
              <a:rPr lang="ja-JP" altLang="ja-JP" sz="1100" b="1" dirty="0"/>
              <a:t>・胃食道逆流症（</a:t>
            </a:r>
            <a:r>
              <a:rPr lang="en-US" altLang="ja-JP" sz="1100" b="1" dirty="0"/>
              <a:t>GERD</a:t>
            </a:r>
            <a:r>
              <a:rPr lang="ja-JP" altLang="ja-JP" sz="1100" b="1" dirty="0"/>
              <a:t>（ガード））</a:t>
            </a:r>
            <a:endParaRPr lang="ja-JP" altLang="ja-JP" sz="1100" dirty="0"/>
          </a:p>
          <a:p>
            <a:r>
              <a:rPr lang="ja-JP" altLang="ja-JP" sz="1100" dirty="0"/>
              <a:t>胃の内容物が逆流する病気です。胸やけや食道炎のほか、慢性のせきの原因にもなります。</a:t>
            </a:r>
            <a:r>
              <a:rPr lang="ja-JP" altLang="en-US" sz="1100" dirty="0"/>
              <a:t>胃カメラの検査で食道炎の所見がなくても、せきの原因となることがあります。中高齢の女性に多く、</a:t>
            </a:r>
            <a:r>
              <a:rPr lang="ja-JP" altLang="ja-JP" sz="1100" dirty="0" err="1"/>
              <a:t>ぜん</a:t>
            </a:r>
            <a:r>
              <a:rPr lang="ja-JP" altLang="ja-JP" sz="1100" dirty="0"/>
              <a:t>息患者さんの</a:t>
            </a:r>
            <a:r>
              <a:rPr lang="en-US" altLang="ja-JP" sz="1100" dirty="0"/>
              <a:t>GERD</a:t>
            </a:r>
            <a:r>
              <a:rPr lang="ja-JP" altLang="ja-JP" sz="1100" dirty="0"/>
              <a:t>保有率は</a:t>
            </a:r>
            <a:r>
              <a:rPr lang="en-US" altLang="ja-JP" sz="1100" dirty="0"/>
              <a:t>45</a:t>
            </a:r>
            <a:r>
              <a:rPr lang="ja-JP" altLang="ja-JP" sz="1100" dirty="0"/>
              <a:t>～</a:t>
            </a:r>
            <a:r>
              <a:rPr lang="en-US" altLang="ja-JP" sz="1100" dirty="0"/>
              <a:t>71</a:t>
            </a:r>
            <a:r>
              <a:rPr lang="ja-JP" altLang="ja-JP" sz="1100" dirty="0"/>
              <a:t>％</a:t>
            </a:r>
            <a:r>
              <a:rPr lang="en-US" altLang="ja-JP" sz="1100" dirty="0"/>
              <a:t> </a:t>
            </a:r>
            <a:r>
              <a:rPr lang="ja-JP" altLang="ja-JP" sz="1100" dirty="0"/>
              <a:t>と一般より高く、合併していると</a:t>
            </a:r>
            <a:r>
              <a:rPr lang="ja-JP" altLang="ja-JP" sz="1100" dirty="0" err="1"/>
              <a:t>ぜん</a:t>
            </a:r>
            <a:r>
              <a:rPr lang="ja-JP" altLang="ja-JP" sz="1100" dirty="0"/>
              <a:t>息が重症化しやすい、といわれています。よく胸やけする</a:t>
            </a:r>
            <a:r>
              <a:rPr lang="ja-JP" altLang="en-US" sz="1100" dirty="0"/>
              <a:t>、せきがよくならない</a:t>
            </a:r>
            <a:r>
              <a:rPr lang="ja-JP" altLang="ja-JP" sz="1100" dirty="0"/>
              <a:t>など思い当たる場合は、</a:t>
            </a:r>
            <a:r>
              <a:rPr lang="ja-JP" altLang="en-US" sz="1100" dirty="0"/>
              <a:t>胃酸を抑える薬でよくなるため</a:t>
            </a:r>
            <a:r>
              <a:rPr lang="ja-JP" altLang="ja-JP" sz="1100" dirty="0"/>
              <a:t>医師に相談してください。</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64</a:t>
            </a:fld>
            <a:endParaRPr kumimoji="1" lang="ja-JP" altLang="en-US"/>
          </a:p>
        </p:txBody>
      </p:sp>
    </p:spTree>
    <p:extLst>
      <p:ext uri="{BB962C8B-B14F-4D97-AF65-F5344CB8AC3E}">
        <p14:creationId xmlns:p14="http://schemas.microsoft.com/office/powerpoint/2010/main" val="709152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65</a:t>
            </a:fld>
            <a:endParaRPr kumimoji="1" lang="ja-JP" altLang="en-US"/>
          </a:p>
        </p:txBody>
      </p:sp>
    </p:spTree>
    <p:extLst>
      <p:ext uri="{BB962C8B-B14F-4D97-AF65-F5344CB8AC3E}">
        <p14:creationId xmlns:p14="http://schemas.microsoft.com/office/powerpoint/2010/main" val="5343348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lang="ja-JP" altLang="ja-JP" sz="1100" dirty="0"/>
              <a:t>ピークフローとは、力いっぱい息をはき出したときの息の速さ（速度）の最大値のこと</a:t>
            </a:r>
            <a:r>
              <a:rPr lang="ja-JP" altLang="en-US" sz="1100" dirty="0"/>
              <a:t>です</a:t>
            </a:r>
            <a:r>
              <a:rPr lang="ja-JP" altLang="ja-JP" sz="1100" dirty="0"/>
              <a:t>。</a:t>
            </a:r>
            <a:endParaRPr lang="en-US" altLang="ja-JP" sz="1100" dirty="0"/>
          </a:p>
          <a:p>
            <a:pPr defTabSz="914200">
              <a:defRPr/>
            </a:pPr>
            <a:r>
              <a:rPr lang="ja-JP" altLang="ja-JP" sz="1100" dirty="0"/>
              <a:t>つまり、吐く息の“瞬間最大風速”です。</a:t>
            </a:r>
            <a:endParaRPr lang="en-US" altLang="ja-JP" sz="1100" dirty="0"/>
          </a:p>
          <a:p>
            <a:pPr defTabSz="914200">
              <a:defRPr/>
            </a:pPr>
            <a:r>
              <a:rPr lang="ja-JP" altLang="ja-JP" sz="1100" dirty="0"/>
              <a:t>このピークフローの値を測ることで、「なんとなく調子が悪い」ではなく「いつもは</a:t>
            </a:r>
            <a:r>
              <a:rPr lang="en-US" altLang="ja-JP" sz="1100" dirty="0"/>
              <a:t>300</a:t>
            </a:r>
            <a:r>
              <a:rPr lang="ja-JP" altLang="ja-JP" sz="1100" dirty="0"/>
              <a:t>の目盛りまで吹けるのに、今日は</a:t>
            </a:r>
            <a:r>
              <a:rPr lang="en-US" altLang="ja-JP" sz="1100" dirty="0"/>
              <a:t>200</a:t>
            </a:r>
            <a:r>
              <a:rPr lang="ja-JP" altLang="ja-JP" sz="1100" dirty="0"/>
              <a:t>までしか吹けないから気をつけよう」と、数字で</a:t>
            </a:r>
            <a:r>
              <a:rPr lang="ja-JP" altLang="ja-JP" sz="1100" dirty="0" err="1"/>
              <a:t>ぜん</a:t>
            </a:r>
            <a:r>
              <a:rPr lang="ja-JP" altLang="ja-JP" sz="1100" dirty="0"/>
              <a:t>息の状態を客観的に知ることができます。</a:t>
            </a:r>
            <a:endParaRPr lang="en-US" altLang="ja-JP" sz="1100" dirty="0"/>
          </a:p>
          <a:p>
            <a:pPr defTabSz="914200">
              <a:defRPr/>
            </a:pPr>
            <a:r>
              <a:rPr lang="ja-JP" altLang="ja-JP" sz="1100" dirty="0"/>
              <a:t>医師にとっては治療方針の確認、患者さんにとっては日常管理の指針として役立ちます。</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66</a:t>
            </a:fld>
            <a:endParaRPr kumimoji="1" lang="ja-JP" altLang="en-US"/>
          </a:p>
        </p:txBody>
      </p:sp>
    </p:spTree>
    <p:extLst>
      <p:ext uri="{BB962C8B-B14F-4D97-AF65-F5344CB8AC3E}">
        <p14:creationId xmlns:p14="http://schemas.microsoft.com/office/powerpoint/2010/main" val="34605177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ピークフローは、ピークフローメーターという道具を使って測定します。</a:t>
            </a:r>
            <a:r>
              <a:rPr lang="ja-JP" altLang="ja-JP" sz="1100" dirty="0"/>
              <a:t>ピークフローメーターは取り扱いが簡単で、比較的安く市販されています。入手方法は、医師に相談してみましょう。</a:t>
            </a:r>
            <a:endParaRPr lang="en-US" altLang="ja-JP" sz="1100" dirty="0"/>
          </a:p>
          <a:p>
            <a:endParaRPr lang="en-US" altLang="ja-JP" sz="1100" dirty="0"/>
          </a:p>
          <a:p>
            <a:r>
              <a:rPr lang="ja-JP" altLang="en-US" sz="1100" dirty="0"/>
              <a:t>①立位またはイスの座位で測定する（毎回同じ姿勢で）</a:t>
            </a:r>
            <a:endParaRPr lang="en-US" altLang="ja-JP" sz="1100" dirty="0"/>
          </a:p>
          <a:p>
            <a:r>
              <a:rPr lang="ja-JP" altLang="en-US" sz="1100" dirty="0"/>
              <a:t>②メーターの針を目盛りのゼロに合わせる</a:t>
            </a:r>
            <a:endParaRPr lang="en-US" altLang="ja-JP" sz="1100" dirty="0"/>
          </a:p>
          <a:p>
            <a:r>
              <a:rPr lang="ja-JP" altLang="en-US" sz="1100" dirty="0"/>
              <a:t>③目盛りに指がかからないように注意して、片手でメーターを持ち口を大きく開いて思い切り大きく息を吸い込む</a:t>
            </a:r>
            <a:endParaRPr lang="en-US" altLang="ja-JP" sz="1100" dirty="0"/>
          </a:p>
          <a:p>
            <a:r>
              <a:rPr lang="ja-JP" altLang="en-US" sz="1100" dirty="0"/>
              <a:t>④息がもれないようにマウスピース（吹き口）をくちびるでしっかり覆い、できるだけすばやく一気に吹く（最後まで息を吐ききる必要はない）</a:t>
            </a:r>
            <a:endParaRPr lang="en-US" altLang="ja-JP" sz="1100" dirty="0"/>
          </a:p>
          <a:p>
            <a:r>
              <a:rPr lang="ja-JP" altLang="en-US" sz="1100" dirty="0"/>
              <a:t>⑤針が止まったところの目盛りを読み取る</a:t>
            </a:r>
            <a:endParaRPr lang="en-US" altLang="ja-JP" sz="1100" dirty="0"/>
          </a:p>
          <a:p>
            <a:r>
              <a:rPr lang="ja-JP" altLang="en-US" sz="1100" dirty="0"/>
              <a:t>⑥同じ要領で</a:t>
            </a:r>
            <a:r>
              <a:rPr lang="en-US" altLang="ja-JP" sz="1100" dirty="0"/>
              <a:t>3</a:t>
            </a:r>
            <a:r>
              <a:rPr lang="ja-JP" altLang="en-US" sz="1100" dirty="0"/>
              <a:t>回測定し、最大値を</a:t>
            </a:r>
            <a:r>
              <a:rPr lang="ja-JP" altLang="en-US" sz="1100" dirty="0" err="1"/>
              <a:t>ぜん</a:t>
            </a:r>
            <a:r>
              <a:rPr lang="ja-JP" altLang="en-US" sz="1100" dirty="0"/>
              <a:t>息日記に記録する</a:t>
            </a:r>
            <a:endParaRPr lang="en-US" altLang="ja-JP" sz="1100" dirty="0"/>
          </a:p>
          <a:p>
            <a:endParaRPr lang="en-US" altLang="ja-JP" sz="1100" dirty="0"/>
          </a:p>
          <a:p>
            <a:r>
              <a:rPr lang="en-US" altLang="ja-JP" sz="1100" dirty="0"/>
              <a:t>※</a:t>
            </a:r>
            <a:r>
              <a:rPr lang="ja-JP" altLang="en-US" sz="1100" dirty="0"/>
              <a:t>鼻はつままなくてよいです。</a:t>
            </a:r>
            <a:endParaRPr lang="en-US" altLang="ja-JP" sz="1100" dirty="0"/>
          </a:p>
          <a:p>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67</a:t>
            </a:fld>
            <a:endParaRPr kumimoji="1" lang="ja-JP" altLang="en-US"/>
          </a:p>
        </p:txBody>
      </p:sp>
    </p:spTree>
    <p:extLst>
      <p:ext uri="{BB962C8B-B14F-4D97-AF65-F5344CB8AC3E}">
        <p14:creationId xmlns:p14="http://schemas.microsoft.com/office/powerpoint/2010/main" val="30632041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00">
              <a:defRPr/>
            </a:pPr>
            <a:r>
              <a:rPr lang="ja-JP" altLang="ja-JP" sz="1100" dirty="0"/>
              <a:t>ピークフローは毎日、朝・（昼）・夜の１日２～３回測定して記録しておくと、</a:t>
            </a:r>
            <a:r>
              <a:rPr lang="ja-JP" altLang="ja-JP" sz="1100" dirty="0" err="1"/>
              <a:t>ぜん</a:t>
            </a:r>
            <a:r>
              <a:rPr lang="ja-JP" altLang="ja-JP" sz="1100" dirty="0"/>
              <a:t>息のコントロール状況をつかむのに効果的です。特に値が低くなってきたときは、発作のサインと考えられます。そのような場合の対処法について、事前に医師と相談しておきましょう。</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68</a:t>
            </a:fld>
            <a:endParaRPr kumimoji="1" lang="ja-JP" altLang="en-US"/>
          </a:p>
        </p:txBody>
      </p:sp>
    </p:spTree>
    <p:extLst>
      <p:ext uri="{BB962C8B-B14F-4D97-AF65-F5344CB8AC3E}">
        <p14:creationId xmlns:p14="http://schemas.microsoft.com/office/powerpoint/2010/main" val="29285747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a:xfrm>
            <a:off x="709615" y="4623060"/>
            <a:ext cx="5680075" cy="5155422"/>
          </a:xfrm>
        </p:spPr>
        <p:txBody>
          <a:bodyPr/>
          <a:lstStyle/>
          <a:p>
            <a:pPr defTabSz="914200">
              <a:defRPr/>
            </a:pPr>
            <a:r>
              <a:rPr lang="ja-JP" altLang="ja-JP" sz="1100" dirty="0" err="1"/>
              <a:t>ぜん</a:t>
            </a:r>
            <a:r>
              <a:rPr lang="ja-JP" altLang="ja-JP" sz="1100" dirty="0"/>
              <a:t>息</a:t>
            </a:r>
            <a:r>
              <a:rPr lang="ja-JP" altLang="en-US" sz="1100" dirty="0"/>
              <a:t>日記</a:t>
            </a:r>
            <a:r>
              <a:rPr lang="ja-JP" altLang="ja-JP" sz="1100" dirty="0"/>
              <a:t>は、ぜん息をコントロールしていくうえで、患者さんとその家族、医師にとって、共通の重要な情報源となります。</a:t>
            </a:r>
            <a:r>
              <a:rPr lang="ja-JP" altLang="en-US" sz="1100" dirty="0"/>
              <a:t>日記</a:t>
            </a:r>
            <a:r>
              <a:rPr lang="ja-JP" altLang="ja-JP" sz="1100" dirty="0"/>
              <a:t>を持って受診すれば、医師は患者さんの日常生活や薬と症状・発作の関連について詳しく把握することができ、患者さん側も心配なこと・相談したいことを忘れずに伝えることができます。「さあ書くぞ」と気負わずに、毎日の習慣にしてしまいましょう。</a:t>
            </a:r>
          </a:p>
          <a:p>
            <a:endParaRPr lang="en-US" altLang="ja-JP" sz="1100" dirty="0"/>
          </a:p>
          <a:p>
            <a:r>
              <a:rPr lang="ja-JP" altLang="en-US" sz="1100" dirty="0"/>
              <a:t>＜</a:t>
            </a:r>
            <a:r>
              <a:rPr lang="ja-JP" altLang="en-US" sz="1100" dirty="0" err="1"/>
              <a:t>ぜん</a:t>
            </a:r>
            <a:r>
              <a:rPr lang="ja-JP" altLang="en-US" sz="1100" dirty="0"/>
              <a:t>息日記からわかること＞</a:t>
            </a:r>
            <a:endParaRPr lang="en-US" altLang="ja-JP" sz="1100" dirty="0"/>
          </a:p>
          <a:p>
            <a:r>
              <a:rPr lang="ja-JP" altLang="en-US" sz="1100" dirty="0"/>
              <a:t>・天候</a:t>
            </a:r>
            <a:endParaRPr lang="en-US" altLang="ja-JP" sz="1100" dirty="0"/>
          </a:p>
          <a:p>
            <a:r>
              <a:rPr lang="ja-JP" altLang="en-US" sz="1100" dirty="0" err="1"/>
              <a:t>ぜん</a:t>
            </a:r>
            <a:r>
              <a:rPr lang="ja-JP" altLang="en-US" sz="1100" dirty="0"/>
              <a:t>息の症状と天候、長期的には季節との関連についての傾向をみることができます。</a:t>
            </a:r>
            <a:endParaRPr lang="en-US" altLang="ja-JP" sz="1100" dirty="0"/>
          </a:p>
          <a:p>
            <a:endParaRPr lang="en-US" altLang="ja-JP" sz="1100" dirty="0"/>
          </a:p>
          <a:p>
            <a:r>
              <a:rPr lang="ja-JP" altLang="en-US" sz="1100" dirty="0"/>
              <a:t>・発作などの症状について</a:t>
            </a:r>
            <a:endParaRPr lang="en-US" altLang="ja-JP" sz="1100" dirty="0"/>
          </a:p>
          <a:p>
            <a:r>
              <a:rPr lang="ja-JP" altLang="en-US" sz="1100" dirty="0"/>
              <a:t>毎日の症状や発作の発生状況を記録し、他の項目と照らし合わせることで、どのようなときに、どのような症状や発作が起こりやすいか、日常の治療管理の効果があがっているかどうか、といったことが把握できます。</a:t>
            </a:r>
            <a:endParaRPr lang="en-US" altLang="ja-JP" sz="1100" dirty="0"/>
          </a:p>
          <a:p>
            <a:endParaRPr lang="en-US" altLang="ja-JP" sz="1100" dirty="0"/>
          </a:p>
          <a:p>
            <a:r>
              <a:rPr lang="ja-JP" altLang="en-US" sz="1100" dirty="0"/>
              <a:t>・薬の使用状況</a:t>
            </a:r>
            <a:endParaRPr lang="en-US" altLang="ja-JP" sz="1100" dirty="0"/>
          </a:p>
          <a:p>
            <a:r>
              <a:rPr lang="ja-JP" altLang="en-US" sz="1100" dirty="0"/>
              <a:t>日常的な治療管理（薬物療法）がきちんと行われているか、発作時の薬の使用は適切か、薬による治療効果がどう表れてきているか、といったことを医師が把握・評価し、患者さんへのアドバイスに役立てることができます。</a:t>
            </a:r>
            <a:endParaRPr lang="en-US" altLang="ja-JP" sz="1100" dirty="0"/>
          </a:p>
          <a:p>
            <a:r>
              <a:rPr lang="ja-JP" altLang="en-US" sz="1100" dirty="0"/>
              <a:t>患者さんも自分が現在使用している薬について、認識をもつことができます。</a:t>
            </a:r>
            <a:endParaRPr lang="en-US" altLang="ja-JP" sz="1100" dirty="0"/>
          </a:p>
          <a:p>
            <a:endParaRPr lang="en-US" altLang="ja-JP" sz="1100" dirty="0"/>
          </a:p>
          <a:p>
            <a:r>
              <a:rPr lang="ja-JP" altLang="en-US" sz="1100" dirty="0"/>
              <a:t>・ピークフロー値</a:t>
            </a:r>
            <a:endParaRPr lang="en-US" altLang="ja-JP" sz="1100" dirty="0"/>
          </a:p>
          <a:p>
            <a:r>
              <a:rPr lang="ja-JP" altLang="en-US" sz="1100" dirty="0"/>
              <a:t>気道の閉塞状態を示すピークフロー値を記録し、その推移をみていくことで、</a:t>
            </a:r>
            <a:r>
              <a:rPr lang="ja-JP" altLang="en-US" sz="1100" dirty="0" err="1"/>
              <a:t>ぜん</a:t>
            </a:r>
            <a:r>
              <a:rPr lang="ja-JP" altLang="en-US" sz="1100" dirty="0"/>
              <a:t>息のコントロール状況がわかります。</a:t>
            </a:r>
            <a:endParaRPr lang="en-US" altLang="ja-JP" sz="1100" dirty="0"/>
          </a:p>
          <a:p>
            <a:endParaRPr lang="en-US" altLang="ja-JP" sz="1100" dirty="0"/>
          </a:p>
          <a:p>
            <a:r>
              <a:rPr lang="ja-JP" altLang="en-US" sz="1100" dirty="0"/>
              <a:t>・その他気づいたこと</a:t>
            </a:r>
            <a:endParaRPr lang="en-US" altLang="ja-JP" sz="1100" dirty="0"/>
          </a:p>
          <a:p>
            <a:r>
              <a:rPr lang="ja-JP" altLang="en-US" sz="1100" dirty="0"/>
              <a:t>疑問や心配なことなど、気づいた事柄をメモしておくことで、受診の際、医師に相談したい内容を忘れずに伝えることができます。</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69</a:t>
            </a:fld>
            <a:endParaRPr kumimoji="1" lang="ja-JP" altLang="en-US"/>
          </a:p>
        </p:txBody>
      </p:sp>
    </p:spTree>
    <p:extLst>
      <p:ext uri="{BB962C8B-B14F-4D97-AF65-F5344CB8AC3E}">
        <p14:creationId xmlns:p14="http://schemas.microsoft.com/office/powerpoint/2010/main" val="277320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err="1" smtClean="0"/>
              <a:t>ぜん</a:t>
            </a:r>
            <a:r>
              <a:rPr kumimoji="1" lang="ja-JP" altLang="en-US" b="0" dirty="0" smtClean="0"/>
              <a:t>息治療の中断などでぜん息を放置し炎症が長期に続いたり、発作をくり返すと、気道の線維化が進んで硬くなり、気道がせまい状態のままもとに戻らなくなります。これを「リモデリング」と呼びます。</a:t>
            </a:r>
          </a:p>
          <a:p>
            <a:r>
              <a:rPr kumimoji="1" lang="ja-JP" altLang="en-US" b="0" dirty="0" smtClean="0"/>
              <a:t>リモデリングは、治療しても</a:t>
            </a:r>
            <a:r>
              <a:rPr kumimoji="1" lang="ja-JP" altLang="en-US" b="0" dirty="0" err="1" smtClean="0"/>
              <a:t>ぜん</a:t>
            </a:r>
            <a:r>
              <a:rPr kumimoji="1" lang="ja-JP" altLang="en-US" b="0" dirty="0" smtClean="0"/>
              <a:t>息が治りにくくなったり、呼吸機能の低下を招きぜん息の重症化を招いたりする要因になります。</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a:t>
            </a:fld>
            <a:endParaRPr kumimoji="1" lang="ja-JP" altLang="en-US"/>
          </a:p>
        </p:txBody>
      </p:sp>
    </p:spTree>
    <p:extLst>
      <p:ext uri="{BB962C8B-B14F-4D97-AF65-F5344CB8AC3E}">
        <p14:creationId xmlns:p14="http://schemas.microsoft.com/office/powerpoint/2010/main" val="17547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70</a:t>
            </a:fld>
            <a:endParaRPr kumimoji="1" lang="ja-JP" altLang="en-US"/>
          </a:p>
        </p:txBody>
      </p:sp>
    </p:spTree>
    <p:extLst>
      <p:ext uri="{BB962C8B-B14F-4D97-AF65-F5344CB8AC3E}">
        <p14:creationId xmlns:p14="http://schemas.microsoft.com/office/powerpoint/2010/main" val="4267011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lang="ja-JP" altLang="ja-JP" sz="1100" dirty="0" err="1"/>
              <a:t>ぜん</a:t>
            </a:r>
            <a:r>
              <a:rPr lang="ja-JP" altLang="ja-JP" sz="1100" dirty="0"/>
              <a:t>息発作はさまざまなきっかけで起こります。ふだんから、発作が起こったときの対応について医師と相談し、対処できるようにしておくことが重要です。</a:t>
            </a:r>
          </a:p>
          <a:p>
            <a:r>
              <a:rPr lang="ja-JP" altLang="ja-JP" sz="1100" dirty="0"/>
              <a:t>発作の強度は、</a:t>
            </a:r>
            <a:r>
              <a:rPr lang="ja-JP" altLang="en-US" sz="1100" dirty="0"/>
              <a:t>表のように、</a:t>
            </a:r>
            <a:r>
              <a:rPr lang="ja-JP" altLang="ja-JP" sz="1100" dirty="0"/>
              <a:t>呼吸困難の程度で見分けます。</a:t>
            </a:r>
            <a:endParaRPr lang="en-US" altLang="ja-JP" sz="1100" dirty="0"/>
          </a:p>
          <a:p>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71</a:t>
            </a:fld>
            <a:endParaRPr kumimoji="1" lang="ja-JP" altLang="en-US"/>
          </a:p>
        </p:txBody>
      </p:sp>
    </p:spTree>
    <p:extLst>
      <p:ext uri="{BB962C8B-B14F-4D97-AF65-F5344CB8AC3E}">
        <p14:creationId xmlns:p14="http://schemas.microsoft.com/office/powerpoint/2010/main" val="574848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100" dirty="0"/>
              <a:t>次のような場合は、ためらわずに医療機関を受診しましょう。</a:t>
            </a:r>
          </a:p>
          <a:p>
            <a:r>
              <a:rPr lang="ja-JP" altLang="ja-JP" sz="1100" dirty="0"/>
              <a:t>・苦しくて眠れない</a:t>
            </a:r>
          </a:p>
          <a:p>
            <a:r>
              <a:rPr lang="ja-JP" altLang="ja-JP" sz="1100" dirty="0"/>
              <a:t>・短時間作用性β</a:t>
            </a:r>
            <a:r>
              <a:rPr lang="en-US" altLang="ja-JP" sz="1100" dirty="0"/>
              <a:t>2</a:t>
            </a:r>
            <a:r>
              <a:rPr lang="ja-JP" altLang="ja-JP" sz="1100" dirty="0"/>
              <a:t>刺激薬や内服薬の効果が不十分</a:t>
            </a:r>
          </a:p>
          <a:p>
            <a:r>
              <a:rPr lang="ja-JP" altLang="ja-JP" sz="1100" dirty="0"/>
              <a:t>・発作止めの薬が手元にない</a:t>
            </a:r>
          </a:p>
          <a:p>
            <a:r>
              <a:rPr lang="ja-JP" altLang="ja-JP" sz="1100" dirty="0"/>
              <a:t>・強いぜん息発作の症状がある</a:t>
            </a:r>
            <a:endParaRPr lang="en-US" altLang="ja-JP" sz="1100" dirty="0"/>
          </a:p>
          <a:p>
            <a:r>
              <a:rPr lang="ja-JP" altLang="en-US" sz="1100"/>
              <a:t>　例：苦しくて動けない、呼吸が減弱する、チアノーゼが見られる　など</a:t>
            </a:r>
            <a:endParaRPr lang="ja-JP"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72</a:t>
            </a:fld>
            <a:endParaRPr kumimoji="1" lang="ja-JP" altLang="en-US"/>
          </a:p>
        </p:txBody>
      </p:sp>
    </p:spTree>
    <p:extLst>
      <p:ext uri="{BB962C8B-B14F-4D97-AF65-F5344CB8AC3E}">
        <p14:creationId xmlns:p14="http://schemas.microsoft.com/office/powerpoint/2010/main" val="887212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lang="ja-JP" altLang="ja-JP" sz="1100" dirty="0"/>
              <a:t>発作が起こったときの対処法を医師に相談しておきましょう。</a:t>
            </a:r>
            <a:endParaRPr lang="en-US" altLang="ja-JP" sz="1100" dirty="0"/>
          </a:p>
          <a:p>
            <a:r>
              <a:rPr lang="ja-JP" altLang="ja-JP" sz="1100" dirty="0"/>
              <a:t>＜ふだんから確認しておきたいこと＞</a:t>
            </a:r>
          </a:p>
          <a:p>
            <a:r>
              <a:rPr lang="ja-JP" altLang="ja-JP" sz="1100" dirty="0"/>
              <a:t>・使う薬とその使い方（回数）</a:t>
            </a:r>
          </a:p>
          <a:p>
            <a:r>
              <a:rPr lang="ja-JP" altLang="ja-JP" sz="1100" dirty="0"/>
              <a:t>・病院を受診するタイミング</a:t>
            </a:r>
          </a:p>
          <a:p>
            <a:endParaRPr lang="en-US" altLang="ja-JP" sz="1100" dirty="0"/>
          </a:p>
          <a:p>
            <a:r>
              <a:rPr lang="ja-JP" altLang="en-US" sz="1100" dirty="0"/>
              <a:t>発作が起きたらまず、発作の程度をみます。</a:t>
            </a:r>
            <a:endParaRPr lang="en-US" altLang="ja-JP" sz="1100" dirty="0"/>
          </a:p>
          <a:p>
            <a:endParaRPr lang="en-US" altLang="ja-JP" sz="1100" dirty="0"/>
          </a:p>
          <a:p>
            <a:r>
              <a:rPr lang="ja-JP" altLang="en-US" sz="1100" dirty="0"/>
              <a:t>●苦しいが横になれる「小発作」、苦しくて横になれない「中発作」の場合</a:t>
            </a:r>
            <a:endParaRPr lang="en-US" altLang="ja-JP" sz="1100" dirty="0"/>
          </a:p>
          <a:p>
            <a:r>
              <a:rPr lang="ja-JP" altLang="en-US" sz="1100" dirty="0"/>
              <a:t>短時間作用性</a:t>
            </a:r>
            <a:r>
              <a:rPr lang="en-US" altLang="ja-JP" sz="1100" dirty="0"/>
              <a:t>β</a:t>
            </a:r>
            <a:r>
              <a:rPr lang="en-US" altLang="ja-JP" sz="1100" baseline="-25000" dirty="0"/>
              <a:t>2</a:t>
            </a:r>
            <a:r>
              <a:rPr lang="ja-JP" altLang="en-US" sz="1100" dirty="0"/>
              <a:t>刺激薬を、</a:t>
            </a:r>
            <a:r>
              <a:rPr lang="en-US" altLang="ja-JP" sz="1100" dirty="0"/>
              <a:t>20</a:t>
            </a:r>
            <a:r>
              <a:rPr lang="ja-JP" altLang="en-US" sz="1100" dirty="0"/>
              <a:t>分おきに</a:t>
            </a:r>
            <a:r>
              <a:rPr lang="en-US" altLang="ja-JP" sz="1100" dirty="0"/>
              <a:t>2</a:t>
            </a:r>
            <a:r>
              <a:rPr lang="ja-JP" altLang="en-US" sz="1100" dirty="0"/>
              <a:t>～</a:t>
            </a:r>
            <a:r>
              <a:rPr lang="en-US" altLang="ja-JP" sz="1100" dirty="0"/>
              <a:t>3</a:t>
            </a:r>
            <a:r>
              <a:rPr lang="ja-JP" altLang="en-US" sz="1100" dirty="0"/>
              <a:t>回吸入します。</a:t>
            </a:r>
            <a:endParaRPr lang="en-US" altLang="ja-JP" sz="1100" dirty="0"/>
          </a:p>
          <a:p>
            <a:r>
              <a:rPr lang="en-US" altLang="ja-JP" sz="1100" dirty="0"/>
              <a:t>[</a:t>
            </a:r>
            <a:r>
              <a:rPr lang="ja-JP" altLang="en-US" sz="1100" dirty="0"/>
              <a:t>シムビコート</a:t>
            </a:r>
            <a:r>
              <a:rPr lang="en-US" altLang="ja-JP" sz="1100" dirty="0"/>
              <a:t>®</a:t>
            </a:r>
            <a:r>
              <a:rPr lang="ja-JP" altLang="en-US" sz="1100" dirty="0"/>
              <a:t>を使用中の場合は、追加吸入できることがあります。（</a:t>
            </a:r>
            <a:r>
              <a:rPr lang="en-US" altLang="ja-JP" sz="1100" dirty="0"/>
              <a:t>SMART</a:t>
            </a:r>
            <a:r>
              <a:rPr lang="ja-JP" altLang="en-US" sz="1100" dirty="0"/>
              <a:t>療法）</a:t>
            </a:r>
            <a:r>
              <a:rPr lang="en-US" altLang="ja-JP" sz="1100" dirty="0"/>
              <a:t>]</a:t>
            </a:r>
          </a:p>
          <a:p>
            <a:r>
              <a:rPr lang="ja-JP" altLang="en-US" sz="1100" dirty="0"/>
              <a:t>症状が改善したら、そのまま自宅で療養します。</a:t>
            </a:r>
            <a:endParaRPr lang="en-US" altLang="ja-JP" sz="1100" dirty="0"/>
          </a:p>
          <a:p>
            <a:r>
              <a:rPr lang="ja-JP" altLang="en-US" sz="1100" dirty="0"/>
              <a:t>症状が改善しない場合は、救急対応できる医療機関を受診します。</a:t>
            </a:r>
            <a:endParaRPr lang="en-US" altLang="ja-JP" sz="1100" dirty="0"/>
          </a:p>
          <a:p>
            <a:r>
              <a:rPr lang="ja-JP" altLang="en-US" sz="1100" dirty="0"/>
              <a:t>動けない場合は、ためらわずに救急車の要請を検討してください。</a:t>
            </a:r>
            <a:endParaRPr lang="en-US" altLang="ja-JP" sz="1100" dirty="0"/>
          </a:p>
          <a:p>
            <a:endParaRPr lang="en-US" altLang="ja-JP" sz="1100" dirty="0"/>
          </a:p>
          <a:p>
            <a:r>
              <a:rPr lang="ja-JP" altLang="en-US" sz="1100" dirty="0"/>
              <a:t>●苦しくて横になれない「大発作」の場合</a:t>
            </a:r>
            <a:endParaRPr lang="en-US" altLang="ja-JP" sz="1100" dirty="0"/>
          </a:p>
          <a:p>
            <a:r>
              <a:rPr lang="ja-JP" altLang="en-US" sz="1100" dirty="0"/>
              <a:t>あわてずに短時間作用性</a:t>
            </a:r>
            <a:r>
              <a:rPr lang="en-US" altLang="ja-JP" sz="1100" dirty="0"/>
              <a:t>β2</a:t>
            </a:r>
            <a:r>
              <a:rPr lang="ja-JP" altLang="en-US" sz="1100" dirty="0"/>
              <a:t>刺激薬を吸入しながら、周囲の助けを借りてすぐに救急対応できる医療機関を受診してください。</a:t>
            </a:r>
            <a:endParaRPr lang="en-US" altLang="ja-JP" sz="1100" dirty="0"/>
          </a:p>
          <a:p>
            <a:r>
              <a:rPr lang="ja-JP" altLang="en-US" sz="1100" dirty="0"/>
              <a:t>動けない場合は、ためらわずに救急車の要請を検討してください。</a:t>
            </a:r>
            <a:endParaRPr lang="en-US" altLang="ja-JP"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73</a:t>
            </a:fld>
            <a:endParaRPr kumimoji="1" lang="ja-JP" altLang="en-US"/>
          </a:p>
        </p:txBody>
      </p:sp>
    </p:spTree>
    <p:extLst>
      <p:ext uri="{BB962C8B-B14F-4D97-AF65-F5344CB8AC3E}">
        <p14:creationId xmlns:p14="http://schemas.microsoft.com/office/powerpoint/2010/main" val="590558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毎日使う薬とその使い方、発作が起きたときに発作の程度を確認して、どんな行動をとればいいのか、何の薬を使えばいいのかをまとめたものを「行動計画（アクションプラン）」といいます。</a:t>
            </a:r>
            <a:endParaRPr kumimoji="1" lang="en-US" altLang="ja-JP" dirty="0" smtClean="0"/>
          </a:p>
          <a:p>
            <a:r>
              <a:rPr kumimoji="1" lang="ja-JP" altLang="en-US" dirty="0" smtClean="0"/>
              <a:t>医師と相談して、自分にあわせた「行動計画」を作っておけば、ふだんの服薬はもちろんのこと、発作のときにもあわてずに行動することができ、安心です。</a:t>
            </a:r>
            <a:endParaRPr kumimoji="1" lang="en-US" altLang="ja-JP" dirty="0" smtClean="0"/>
          </a:p>
          <a:p>
            <a:r>
              <a:rPr kumimoji="1" lang="ja-JP" altLang="en-US" dirty="0" smtClean="0"/>
              <a:t>一度、医師に相談してみましょう。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74</a:t>
            </a:fld>
            <a:endParaRPr kumimoji="1" lang="ja-JP" altLang="en-US"/>
          </a:p>
        </p:txBody>
      </p:sp>
    </p:spTree>
    <p:extLst>
      <p:ext uri="{BB962C8B-B14F-4D97-AF65-F5344CB8AC3E}">
        <p14:creationId xmlns:p14="http://schemas.microsoft.com/office/powerpoint/2010/main" val="1721177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75</a:t>
            </a:fld>
            <a:endParaRPr kumimoji="1" lang="ja-JP" altLang="en-US"/>
          </a:p>
        </p:txBody>
      </p:sp>
    </p:spTree>
    <p:extLst>
      <p:ext uri="{BB962C8B-B14F-4D97-AF65-F5344CB8AC3E}">
        <p14:creationId xmlns:p14="http://schemas.microsoft.com/office/powerpoint/2010/main" val="12141667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pPr defTabSz="914200">
              <a:defRPr/>
            </a:pPr>
            <a:r>
              <a:rPr lang="ja-JP" altLang="ja-JP" sz="1100" dirty="0"/>
              <a:t>特定の労働環境下で、特定の職業性物質にさらされることにより発症する</a:t>
            </a:r>
            <a:r>
              <a:rPr lang="ja-JP" altLang="ja-JP" sz="1100" dirty="0" err="1"/>
              <a:t>ぜん</a:t>
            </a:r>
            <a:r>
              <a:rPr lang="ja-JP" altLang="ja-JP" sz="1100" dirty="0"/>
              <a:t>息を「職業性ぜん息」と呼びます。</a:t>
            </a:r>
            <a:endParaRPr lang="en-US" altLang="ja-JP" sz="1100" dirty="0"/>
          </a:p>
          <a:p>
            <a:pPr defTabSz="914200">
              <a:defRPr/>
            </a:pPr>
            <a:r>
              <a:rPr lang="ja-JP" altLang="ja-JP" sz="1100" dirty="0"/>
              <a:t>職業性ぜん息の原因となる物質はさまざまで、煙や塩素などの刺激物質と、アレルギー反応を引き起こす原因となる感作物質に分けられます。さらに分子量の違いから、高分子量物質と低分子量物質に分けられます（</a:t>
            </a:r>
            <a:r>
              <a:rPr lang="ja-JP" altLang="en-US" sz="1100" dirty="0"/>
              <a:t>表</a:t>
            </a:r>
            <a:r>
              <a:rPr lang="ja-JP" altLang="ja-JP" sz="1100" dirty="0"/>
              <a:t>参照）。</a:t>
            </a:r>
            <a:endParaRPr lang="en-US" altLang="ja-JP" sz="1100" dirty="0"/>
          </a:p>
          <a:p>
            <a:pPr defTabSz="914200">
              <a:defRPr/>
            </a:pPr>
            <a:endParaRPr lang="ja-JP" altLang="ja-JP" sz="1100" dirty="0"/>
          </a:p>
          <a:p>
            <a:r>
              <a:rPr lang="ja-JP" altLang="ja-JP" sz="1100" dirty="0"/>
              <a:t>発症した</a:t>
            </a:r>
            <a:r>
              <a:rPr lang="ja-JP" altLang="ja-JP" sz="1100" dirty="0" err="1"/>
              <a:t>ぜん</a:t>
            </a:r>
            <a:r>
              <a:rPr lang="ja-JP" altLang="ja-JP" sz="1100" dirty="0"/>
              <a:t>息が職業性ぜん息かどうかを調べるためには、医師の問診に詳しく答えることが、有用です。以下の内容を詳しく伝えましょう</a:t>
            </a:r>
            <a:r>
              <a:rPr lang="ja-JP" altLang="en-US" sz="1100" dirty="0"/>
              <a:t>。</a:t>
            </a:r>
            <a:endParaRPr lang="ja-JP" altLang="ja-JP" sz="1100" dirty="0"/>
          </a:p>
          <a:p>
            <a:r>
              <a:rPr lang="ja-JP" altLang="ja-JP" sz="1100" dirty="0"/>
              <a:t>・その仕事を始めてから症状が発現するまでの過程</a:t>
            </a:r>
          </a:p>
          <a:p>
            <a:r>
              <a:rPr lang="ja-JP" altLang="ja-JP" sz="1100" dirty="0"/>
              <a:t>・初めて</a:t>
            </a:r>
            <a:r>
              <a:rPr lang="ja-JP" altLang="ja-JP" sz="1100" dirty="0" err="1"/>
              <a:t>ぜん</a:t>
            </a:r>
            <a:r>
              <a:rPr lang="ja-JP" altLang="ja-JP" sz="1100" dirty="0"/>
              <a:t>息症状が出現したとき、</a:t>
            </a:r>
            <a:r>
              <a:rPr lang="en-US" altLang="ja-JP" sz="1100" dirty="0"/>
              <a:t>24</a:t>
            </a:r>
            <a:r>
              <a:rPr lang="ja-JP" altLang="ja-JP" sz="1100" dirty="0"/>
              <a:t>時間以内に原因となる物質にさらされたか</a:t>
            </a:r>
          </a:p>
          <a:p>
            <a:r>
              <a:rPr lang="ja-JP" altLang="ja-JP" sz="1100" dirty="0"/>
              <a:t>・休日には症状が改善するか</a:t>
            </a:r>
          </a:p>
          <a:p>
            <a:r>
              <a:rPr lang="ja-JP" altLang="ja-JP" sz="1100" dirty="0"/>
              <a:t>・職場でアレルギー性鼻炎やアレルギー性結膜炎の症状が悪化したかどうか　など</a:t>
            </a:r>
          </a:p>
          <a:p>
            <a:r>
              <a:rPr lang="en-US" altLang="ja-JP" sz="1100" dirty="0"/>
              <a:t> </a:t>
            </a:r>
            <a:endParaRPr lang="ja-JP" altLang="ja-JP" sz="1100" dirty="0"/>
          </a:p>
          <a:p>
            <a:r>
              <a:rPr lang="ja-JP" altLang="ja-JP" sz="1100" dirty="0"/>
              <a:t>職業性</a:t>
            </a:r>
            <a:r>
              <a:rPr lang="ja-JP" altLang="ja-JP" sz="1100" dirty="0" err="1"/>
              <a:t>ぜん</a:t>
            </a:r>
            <a:r>
              <a:rPr lang="ja-JP" altLang="ja-JP" sz="1100" dirty="0"/>
              <a:t>息の治療では、一般的なぜん息の治療と同様に薬物治療が行われます。</a:t>
            </a:r>
            <a:endParaRPr lang="en-US" altLang="ja-JP" sz="1100" dirty="0"/>
          </a:p>
          <a:p>
            <a:r>
              <a:rPr lang="en-US" altLang="ja-JP" sz="1100" dirty="0"/>
              <a:t> </a:t>
            </a:r>
            <a:endParaRPr lang="ja-JP" altLang="ja-JP" sz="1100" dirty="0"/>
          </a:p>
          <a:p>
            <a:r>
              <a:rPr lang="ja-JP" altLang="ja-JP" sz="1100" dirty="0"/>
              <a:t>原因物質にさられ続けると症状がひどくなり、呼吸機能も低下します。そのため、職業性</a:t>
            </a:r>
            <a:r>
              <a:rPr lang="ja-JP" altLang="ja-JP" sz="1100" dirty="0" err="1"/>
              <a:t>ぜん</a:t>
            </a:r>
            <a:r>
              <a:rPr lang="ja-JP" altLang="ja-JP" sz="1100" dirty="0"/>
              <a:t>息と診断されたら、原則として原因物質を完全に排除しなくてはなりません。ただし、仕事を辞めるのはなかなか困難なことです。職場の理解が得られるのであれば、配置転換などを申し出るのが理想的ですが、現実的には、原因物質をできるだけ避けながら（マスクをする、換気をするなど）、ぜん息の薬物治療を継続していくことになります。それでも症状が悪化してしまう場合には、医師とよく相談のうえ、職業を選択する必要が出てくる場合もあります。</a:t>
            </a:r>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76</a:t>
            </a:fld>
            <a:endParaRPr kumimoji="1" lang="ja-JP" altLang="en-US"/>
          </a:p>
        </p:txBody>
      </p:sp>
    </p:spTree>
    <p:extLst>
      <p:ext uri="{BB962C8B-B14F-4D97-AF65-F5344CB8AC3E}">
        <p14:creationId xmlns:p14="http://schemas.microsoft.com/office/powerpoint/2010/main" val="4823467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息をコントロールしながら社会生活を続けるためには、周囲のサポートが欠かせません。</a:t>
            </a:r>
            <a:endParaRPr kumimoji="1" lang="en-US" altLang="ja-JP" dirty="0" smtClean="0"/>
          </a:p>
          <a:p>
            <a:endParaRPr kumimoji="1" lang="en-US" altLang="ja-JP" dirty="0" smtClean="0"/>
          </a:p>
          <a:p>
            <a:r>
              <a:rPr kumimoji="1" lang="ja-JP" altLang="en-US" dirty="0" smtClean="0"/>
              <a:t>●職場環境をチェック</a:t>
            </a:r>
            <a:endParaRPr kumimoji="1" lang="en-US" altLang="ja-JP" dirty="0" smtClean="0"/>
          </a:p>
          <a:p>
            <a:r>
              <a:rPr kumimoji="1" lang="ja-JP" altLang="en-US" dirty="0" smtClean="0"/>
              <a:t>職場にはぜん息の悪化要因がたくさん存在します。掃除はきちんとされ、ホコリやカビがたまっていないか、受動喫煙対策はしっかり行われているかなど職場環境をチェックし、対策が不十分だったら、上司や人事、総務などに相談することが望まれます。</a:t>
            </a:r>
          </a:p>
          <a:p>
            <a:r>
              <a:rPr kumimoji="1" lang="ja-JP" altLang="en-US" dirty="0" smtClean="0"/>
              <a:t>職場にいるときだけ、特定の作業をしているときだけ</a:t>
            </a:r>
            <a:r>
              <a:rPr kumimoji="1" lang="ja-JP" altLang="en-US" dirty="0" err="1" smtClean="0"/>
              <a:t>ぜん</a:t>
            </a:r>
            <a:r>
              <a:rPr kumimoji="1" lang="ja-JP" altLang="en-US" dirty="0" smtClean="0"/>
              <a:t>息症状が出る場合は、「職業性ぜん息」かもしれません。製パン業の方が小麦粉（アレルゲン）を吸い込んだり、美容師の方が刺激物質を吸い込んだりしてぜん息を発症するケースがこれに当たります。配置転換などにより原因物質を避けることが理想ですが、それが難しい場合、次善の策としてマスクの着用や換気に気をつけるといった対策が考えられます。</a:t>
            </a:r>
          </a:p>
          <a:p>
            <a:endParaRPr kumimoji="1" lang="en-US" altLang="ja-JP" dirty="0" smtClean="0"/>
          </a:p>
          <a:p>
            <a:r>
              <a:rPr kumimoji="1" lang="ja-JP" altLang="en-US" dirty="0" smtClean="0"/>
              <a:t>●ストレスに対処する</a:t>
            </a:r>
            <a:endParaRPr kumimoji="1" lang="en-US" altLang="ja-JP" dirty="0" smtClean="0"/>
          </a:p>
          <a:p>
            <a:r>
              <a:rPr kumimoji="1" lang="ja-JP" altLang="en-US" dirty="0" smtClean="0"/>
              <a:t>仕事に関係するストレスも、</a:t>
            </a:r>
            <a:r>
              <a:rPr kumimoji="1" lang="ja-JP" altLang="en-US" dirty="0" err="1" smtClean="0"/>
              <a:t>ぜん</a:t>
            </a:r>
            <a:r>
              <a:rPr kumimoji="1" lang="ja-JP" altLang="en-US" dirty="0" smtClean="0"/>
              <a:t>息の悪化要因となります。長時間労働や不規則な勤務、人間関係などで不都合なことはないか。あれば、どのように対処すればよいか、一度整理して検討しましょう。</a:t>
            </a:r>
            <a:endParaRPr kumimoji="1" lang="en-US" altLang="ja-JP" dirty="0" smtClean="0"/>
          </a:p>
          <a:p>
            <a:r>
              <a:rPr kumimoji="1" lang="ja-JP" altLang="en-US" dirty="0" smtClean="0"/>
              <a:t>また、相談できる人を見つけ何でも話したり、自分なりのストレス解消法を見つけましょう。</a:t>
            </a:r>
            <a:endParaRPr kumimoji="1" lang="en-US" altLang="ja-JP" dirty="0" smtClean="0"/>
          </a:p>
          <a:p>
            <a:endParaRPr kumimoji="1" lang="ja-JP" altLang="en-US" dirty="0" smtClean="0"/>
          </a:p>
          <a:p>
            <a:r>
              <a:rPr kumimoji="1" lang="ja-JP" altLang="en-US" dirty="0" smtClean="0"/>
              <a:t>●周囲の理解を得る</a:t>
            </a:r>
            <a:endParaRPr kumimoji="1" lang="en-US" altLang="ja-JP" dirty="0" smtClean="0"/>
          </a:p>
          <a:p>
            <a:r>
              <a:rPr kumimoji="1" lang="ja-JP" altLang="en-US" dirty="0" smtClean="0"/>
              <a:t>周囲の理解を得る努力も必要です。季節の変わり目など具合が悪くなったとき、仕事の効率が落ちたり、休まざるを得なくなるかもしれません。そんなとき、周囲の理解があれば、仕事も頼みやすくなるはずです。症状が急に悪化した場合や定期的な受診のために、病気休暇や短時間勤務制度があるかどうかも確認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77</a:t>
            </a:fld>
            <a:endParaRPr kumimoji="1" lang="ja-JP" altLang="en-US"/>
          </a:p>
        </p:txBody>
      </p:sp>
    </p:spTree>
    <p:extLst>
      <p:ext uri="{BB962C8B-B14F-4D97-AF65-F5344CB8AC3E}">
        <p14:creationId xmlns:p14="http://schemas.microsoft.com/office/powerpoint/2010/main" val="2542835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100" dirty="0"/>
              <a:t>2014</a:t>
            </a:r>
            <a:r>
              <a:rPr lang="ja-JP" altLang="en-US" sz="1100" dirty="0"/>
              <a:t>年</a:t>
            </a:r>
            <a:r>
              <a:rPr lang="en-US" altLang="ja-JP" sz="1100" dirty="0"/>
              <a:t>6</a:t>
            </a:r>
            <a:r>
              <a:rPr lang="ja-JP" altLang="en-US" sz="1100" dirty="0"/>
              <a:t>月に成立し、</a:t>
            </a:r>
            <a:r>
              <a:rPr lang="en-US" altLang="ja-JP" sz="1100" dirty="0"/>
              <a:t>2015</a:t>
            </a:r>
            <a:r>
              <a:rPr lang="ja-JP" altLang="en-US" sz="1100" dirty="0"/>
              <a:t>年</a:t>
            </a:r>
            <a:r>
              <a:rPr lang="en-US" altLang="ja-JP" sz="1100" dirty="0"/>
              <a:t>12</a:t>
            </a:r>
            <a:r>
              <a:rPr lang="ja-JP" altLang="en-US" sz="1100" dirty="0"/>
              <a:t>月に施行された「アレルギー疾患対策基本法」とは、</a:t>
            </a:r>
            <a:r>
              <a:rPr lang="ja-JP" altLang="en-US" sz="1100" dirty="0" err="1"/>
              <a:t>ぜん</a:t>
            </a:r>
            <a:r>
              <a:rPr lang="ja-JP" altLang="en-US" sz="1100" dirty="0"/>
              <a:t>息をはじめとするアレルギー疾患への対策を、総合的に推進するための法律です。</a:t>
            </a:r>
            <a:endParaRPr lang="en-US" altLang="ja-JP" sz="1100" dirty="0"/>
          </a:p>
          <a:p>
            <a:endParaRPr lang="en-US" altLang="ja-JP" sz="1100" dirty="0"/>
          </a:p>
          <a:p>
            <a:r>
              <a:rPr lang="ja-JP" altLang="en-US" sz="1100" dirty="0"/>
              <a:t>アレルギー疾患対策基本法の基本的な理念は次のとおりです。</a:t>
            </a:r>
            <a:endParaRPr lang="en-US" altLang="ja-JP" sz="1100" dirty="0"/>
          </a:p>
          <a:p>
            <a:pPr>
              <a:lnSpc>
                <a:spcPts val="2198"/>
              </a:lnSpc>
            </a:pPr>
            <a:r>
              <a:rPr lang="ja-JP" altLang="en-US" sz="1100" dirty="0"/>
              <a:t>・居住する地域にかかわらず、科学的知見に基づいた（診療ガイドラインに基づいた）適切な治療が受けられるように、医療の均てん化を企る</a:t>
            </a:r>
            <a:endParaRPr lang="en-US" altLang="ja-JP" sz="1100" dirty="0"/>
          </a:p>
          <a:p>
            <a:pPr>
              <a:lnSpc>
                <a:spcPts val="2198"/>
              </a:lnSpc>
            </a:pPr>
            <a:r>
              <a:rPr lang="ja-JP" altLang="en-US" sz="1100" dirty="0"/>
              <a:t>・患者の生活の質（</a:t>
            </a:r>
            <a:r>
              <a:rPr lang="en-US" altLang="ja-JP" sz="1100" dirty="0"/>
              <a:t>QOL</a:t>
            </a:r>
            <a:r>
              <a:rPr lang="ja-JP" altLang="en-US" sz="1100" dirty="0"/>
              <a:t>）の維持向上のための支援体制の整備、研究の推進とその活用・発展</a:t>
            </a:r>
            <a:endParaRPr lang="en-US" altLang="ja-JP" sz="1100" dirty="0"/>
          </a:p>
          <a:p>
            <a:pPr algn="l"/>
            <a:r>
              <a:rPr lang="ja-JP" altLang="en-US" sz="1100" dirty="0"/>
              <a:t>・医療機関、相談体制の整備、専門性の高い医師の育成と、他の医療従事者の教育と育成</a:t>
            </a:r>
            <a:endParaRPr lang="en-US" altLang="ja-JP" sz="1100" dirty="0"/>
          </a:p>
          <a:p>
            <a:pPr>
              <a:lnSpc>
                <a:spcPts val="2198"/>
              </a:lnSpc>
            </a:pPr>
            <a:endParaRPr lang="en-US" altLang="ja-JP" sz="1100" dirty="0"/>
          </a:p>
          <a:p>
            <a:pPr>
              <a:lnSpc>
                <a:spcPts val="2198"/>
              </a:lnSpc>
            </a:pPr>
            <a:r>
              <a:rPr lang="en-US" altLang="ja-JP" sz="1100" dirty="0"/>
              <a:t>2017</a:t>
            </a:r>
            <a:r>
              <a:rPr lang="ja-JP" altLang="en-US" sz="1100" dirty="0"/>
              <a:t>年</a:t>
            </a:r>
            <a:r>
              <a:rPr lang="en-US" altLang="ja-JP" sz="1100" dirty="0"/>
              <a:t>3</a:t>
            </a:r>
            <a:r>
              <a:rPr lang="ja-JP" altLang="en-US" sz="1100" dirty="0"/>
              <a:t>月には基本的な指針が告示され、それに基づいた具体的な対策が進んでいく予定です。</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78</a:t>
            </a:fld>
            <a:endParaRPr kumimoji="1" lang="ja-JP" altLang="en-US"/>
          </a:p>
        </p:txBody>
      </p:sp>
    </p:spTree>
    <p:extLst>
      <p:ext uri="{BB962C8B-B14F-4D97-AF65-F5344CB8AC3E}">
        <p14:creationId xmlns:p14="http://schemas.microsoft.com/office/powerpoint/2010/main" val="2584373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「喘息予防・管理ガイドライン」には、</a:t>
            </a:r>
            <a:r>
              <a:rPr kumimoji="1" lang="ja-JP" altLang="en-US" dirty="0" err="1" smtClean="0"/>
              <a:t>ぜん</a:t>
            </a:r>
            <a:r>
              <a:rPr kumimoji="1" lang="ja-JP" altLang="en-US" dirty="0" smtClean="0"/>
              <a:t>息の標準的な診断・治療方法がまとめられています。</a:t>
            </a:r>
            <a:endParaRPr kumimoji="1" lang="en-US" altLang="ja-JP" dirty="0" smtClean="0"/>
          </a:p>
          <a:p>
            <a:r>
              <a:rPr lang="ja-JP" altLang="ja-JP" dirty="0" smtClean="0"/>
              <a:t>現時点で最善と考えられる治療法を「標準治療」として掲載</a:t>
            </a:r>
            <a:r>
              <a:rPr lang="ja-JP" altLang="en-US" dirty="0" smtClean="0"/>
              <a:t>しており、医師をはじめとした医療者が、</a:t>
            </a:r>
            <a:r>
              <a:rPr lang="ja-JP" altLang="en-US" dirty="0" err="1" smtClean="0"/>
              <a:t>ぜん</a:t>
            </a:r>
            <a:r>
              <a:rPr lang="ja-JP" altLang="ja-JP" dirty="0" smtClean="0"/>
              <a:t>息の治療や管理の指針</a:t>
            </a:r>
            <a:r>
              <a:rPr lang="ja-JP" altLang="en-US" dirty="0" smtClean="0"/>
              <a:t>として役立てています。このガイドラインがあることによって、呼吸器やアレルギーの</a:t>
            </a:r>
            <a:r>
              <a:rPr lang="ja-JP" altLang="ja-JP" dirty="0" smtClean="0"/>
              <a:t>専門医でなくても</a:t>
            </a:r>
            <a:r>
              <a:rPr lang="ja-JP" altLang="en-US" dirty="0" smtClean="0"/>
              <a:t>、標準的な治療</a:t>
            </a:r>
            <a:r>
              <a:rPr lang="ja-JP" altLang="ja-JP" dirty="0" smtClean="0"/>
              <a:t>を患者さんに提供することができ</a:t>
            </a:r>
            <a:r>
              <a:rPr lang="ja-JP" altLang="en-US" dirty="0" smtClean="0"/>
              <a:t>、医療の均てん化につながります。</a:t>
            </a:r>
            <a:endParaRPr lang="en-US" altLang="ja-JP" dirty="0" smtClean="0"/>
          </a:p>
          <a:p>
            <a:endParaRPr lang="en-US" altLang="ja-JP" dirty="0" smtClean="0"/>
          </a:p>
          <a:p>
            <a:r>
              <a:rPr kumimoji="1" lang="ja-JP" altLang="en-US" dirty="0" smtClean="0"/>
              <a:t>日本で初めて「喘息予防・管理ガイドライン」が発行されたのは、</a:t>
            </a:r>
            <a:r>
              <a:rPr kumimoji="1" lang="en-US" altLang="ja-JP" dirty="0" smtClean="0"/>
              <a:t>1993</a:t>
            </a:r>
            <a:r>
              <a:rPr kumimoji="1" lang="ja-JP" altLang="en-US" dirty="0" smtClean="0"/>
              <a:t>年です。以後、定期的に最新の科学的根拠に基づいて、改訂がなされています。</a:t>
            </a:r>
            <a:endParaRPr kumimoji="1" lang="en-US" altLang="ja-JP" dirty="0" smtClean="0"/>
          </a:p>
          <a:p>
            <a:r>
              <a:rPr kumimoji="1" lang="ja-JP" altLang="en-US" dirty="0" smtClean="0"/>
              <a:t>ガイドラインの普及によって、</a:t>
            </a:r>
            <a:r>
              <a:rPr kumimoji="1" lang="ja-JP" altLang="en-US" dirty="0" err="1" smtClean="0"/>
              <a:t>ぜん</a:t>
            </a:r>
            <a:r>
              <a:rPr kumimoji="1" lang="ja-JP" altLang="en-US" dirty="0" smtClean="0"/>
              <a:t>息は、気道の慢性的な炎症が基本的な病態であること、治療の中心は気道の炎症を抑える吸入ステロイド薬をはじめとした「長期管理薬」であること、などが広く知られるようになりました。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79</a:t>
            </a:fld>
            <a:endParaRPr kumimoji="1" lang="ja-JP" altLang="en-US"/>
          </a:p>
        </p:txBody>
      </p:sp>
    </p:spTree>
    <p:extLst>
      <p:ext uri="{BB962C8B-B14F-4D97-AF65-F5344CB8AC3E}">
        <p14:creationId xmlns:p14="http://schemas.microsoft.com/office/powerpoint/2010/main" val="360967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息は、個体因子と環境因子が複雑に絡み合って発症するとされています。</a:t>
            </a:r>
            <a:endParaRPr kumimoji="1" lang="en-US" altLang="ja-JP" dirty="0" smtClean="0"/>
          </a:p>
          <a:p>
            <a:r>
              <a:rPr kumimoji="1" lang="ja-JP" altLang="en-US" dirty="0" smtClean="0"/>
              <a:t>個体因子として重要なのが遺伝子素因です。両親に</a:t>
            </a:r>
            <a:r>
              <a:rPr kumimoji="1" lang="ja-JP" altLang="en-US" dirty="0" err="1" smtClean="0"/>
              <a:t>ぜん</a:t>
            </a:r>
            <a:r>
              <a:rPr kumimoji="1" lang="ja-JP" altLang="en-US" dirty="0" smtClean="0"/>
              <a:t>息があるときの、子どもの発症リスクは</a:t>
            </a:r>
            <a:r>
              <a:rPr kumimoji="1" lang="en-US" altLang="ja-JP" dirty="0" smtClean="0"/>
              <a:t>3</a:t>
            </a:r>
            <a:r>
              <a:rPr kumimoji="1" lang="ja-JP" altLang="en-US" dirty="0" smtClean="0"/>
              <a:t>～</a:t>
            </a:r>
            <a:r>
              <a:rPr kumimoji="1" lang="en-US" altLang="ja-JP" dirty="0" smtClean="0"/>
              <a:t>5</a:t>
            </a:r>
            <a:r>
              <a:rPr kumimoji="1" lang="ja-JP" altLang="en-US" dirty="0" smtClean="0"/>
              <a:t>倍程度高くなるとされています。</a:t>
            </a:r>
            <a:endParaRPr kumimoji="1" lang="en-US" altLang="ja-JP" dirty="0" smtClean="0"/>
          </a:p>
          <a:p>
            <a:r>
              <a:rPr kumimoji="1" lang="ja-JP" altLang="en-US" dirty="0" smtClean="0"/>
              <a:t>また、環境中のアレルゲンに対して</a:t>
            </a:r>
            <a:r>
              <a:rPr kumimoji="1" lang="en-US" altLang="ja-JP" dirty="0" smtClean="0"/>
              <a:t>IgE</a:t>
            </a:r>
            <a:r>
              <a:rPr kumimoji="1" lang="ja-JP" altLang="en-US" dirty="0" smtClean="0"/>
              <a:t>抗体を作りやすい体質である「アトピー素因」も重要な個体因子です。</a:t>
            </a:r>
            <a:endParaRPr kumimoji="1" lang="en-US" altLang="ja-JP" dirty="0" smtClean="0"/>
          </a:p>
          <a:p>
            <a:r>
              <a:rPr kumimoji="1" lang="ja-JP" altLang="en-US" dirty="0" smtClean="0"/>
              <a:t>環境因子には、喫煙、アレルゲン、呼吸器感染症などがあります。どのようなものに影響を受けて</a:t>
            </a:r>
            <a:r>
              <a:rPr kumimoji="1" lang="ja-JP" altLang="en-US" dirty="0" err="1" smtClean="0"/>
              <a:t>ぜん</a:t>
            </a:r>
            <a:r>
              <a:rPr kumimoji="1" lang="ja-JP" altLang="en-US" dirty="0" smtClean="0"/>
              <a:t>息を発症するのかは人によって異なります。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8</a:t>
            </a:fld>
            <a:endParaRPr kumimoji="1" lang="ja-JP" altLang="en-US"/>
          </a:p>
        </p:txBody>
      </p:sp>
    </p:spTree>
    <p:extLst>
      <p:ext uri="{BB962C8B-B14F-4D97-AF65-F5344CB8AC3E}">
        <p14:creationId xmlns:p14="http://schemas.microsoft.com/office/powerpoint/2010/main" val="11146897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100" dirty="0"/>
              <a:t>健康保険制度には、加入者が月初から月末までの</a:t>
            </a:r>
            <a:r>
              <a:rPr lang="en-US" altLang="ja-JP" sz="1100" dirty="0"/>
              <a:t>1</a:t>
            </a:r>
            <a:r>
              <a:rPr lang="ja-JP" altLang="ja-JP" sz="1100" dirty="0"/>
              <a:t>か月で一定の金額（自己負担限度額）を超える医療費を払った場合、申請するとその超えた</a:t>
            </a:r>
            <a:r>
              <a:rPr lang="ja-JP" altLang="ja-JP" sz="1100" dirty="0"/>
              <a:t>分</a:t>
            </a:r>
            <a:r>
              <a:rPr lang="ja-JP" altLang="en-US" sz="1100"/>
              <a:t>が</a:t>
            </a:r>
            <a:r>
              <a:rPr lang="ja-JP" altLang="ja-JP" sz="1100"/>
              <a:t>払い戻</a:t>
            </a:r>
            <a:r>
              <a:rPr lang="ja-JP" altLang="en-US" sz="1100"/>
              <a:t>される</a:t>
            </a:r>
            <a:r>
              <a:rPr lang="ja-JP" altLang="ja-JP" sz="1100"/>
              <a:t>「</a:t>
            </a:r>
            <a:r>
              <a:rPr lang="ja-JP" altLang="ja-JP" sz="1100" dirty="0"/>
              <a:t>高額療養費」という制度があります。</a:t>
            </a:r>
          </a:p>
          <a:p>
            <a:r>
              <a:rPr lang="ja-JP" altLang="ja-JP" sz="1100" dirty="0"/>
              <a:t>・利用する場合は、加入先の医療保険者（健康保険証を発行している機関＝国民健康保険組合、健康保険組合、協会けんぽなど）へ申請書を提出します。</a:t>
            </a:r>
          </a:p>
          <a:p>
            <a:r>
              <a:rPr lang="ja-JP" altLang="ja-JP" sz="1100" dirty="0"/>
              <a:t>・高額療養費の対象となるのは、保険適用となる医療費のみです。</a:t>
            </a:r>
          </a:p>
          <a:p>
            <a:r>
              <a:rPr lang="ja-JP" altLang="ja-JP" sz="1100" dirty="0"/>
              <a:t>・事前に「限度額適用認定証」を病院に提示すると、病院の窓口で支払う金額が、自己負担限度額までとなります。</a:t>
            </a:r>
          </a:p>
          <a:p>
            <a:r>
              <a:rPr lang="ja-JP" altLang="ja-JP" sz="1100" dirty="0"/>
              <a:t>・自己負担限度額は、被保険者の年齢や収入、直近</a:t>
            </a:r>
            <a:r>
              <a:rPr lang="en-US" altLang="ja-JP" sz="1100" dirty="0"/>
              <a:t>1</a:t>
            </a:r>
            <a:r>
              <a:rPr lang="ja-JP" altLang="ja-JP" sz="1100" dirty="0"/>
              <a:t>年間に高額療養費の支給を受けた回数等によって異なります。</a:t>
            </a:r>
          </a:p>
          <a:p>
            <a:r>
              <a:rPr lang="ja-JP" altLang="ja-JP" sz="1100" dirty="0"/>
              <a:t>詳しくは、加入している医療保険者にお問い合わせください。</a:t>
            </a:r>
          </a:p>
          <a:p>
            <a:endParaRPr lang="ja-JP" altLang="en-US" sz="1100"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80</a:t>
            </a:fld>
            <a:endParaRPr kumimoji="1" lang="ja-JP" altLang="en-US"/>
          </a:p>
        </p:txBody>
      </p:sp>
    </p:spTree>
    <p:extLst>
      <p:ext uri="{BB962C8B-B14F-4D97-AF65-F5344CB8AC3E}">
        <p14:creationId xmlns:p14="http://schemas.microsoft.com/office/powerpoint/2010/main" val="3229922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100" dirty="0"/>
              <a:t>税法には、</a:t>
            </a:r>
            <a:r>
              <a:rPr lang="en-US" altLang="ja-JP" sz="1100" dirty="0"/>
              <a:t>1</a:t>
            </a:r>
            <a:r>
              <a:rPr lang="ja-JP" altLang="ja-JP" sz="1100" dirty="0"/>
              <a:t>月</a:t>
            </a:r>
            <a:r>
              <a:rPr lang="en-US" altLang="ja-JP" sz="1100" dirty="0"/>
              <a:t>1</a:t>
            </a:r>
            <a:r>
              <a:rPr lang="ja-JP" altLang="ja-JP" sz="1100" dirty="0"/>
              <a:t>日から</a:t>
            </a:r>
            <a:r>
              <a:rPr lang="en-US" altLang="ja-JP" sz="1100" dirty="0"/>
              <a:t>12</a:t>
            </a:r>
            <a:r>
              <a:rPr lang="ja-JP" altLang="ja-JP" sz="1100" dirty="0"/>
              <a:t>月</a:t>
            </a:r>
            <a:r>
              <a:rPr lang="en-US" altLang="ja-JP" sz="1100" dirty="0"/>
              <a:t>31</a:t>
            </a:r>
            <a:r>
              <a:rPr lang="ja-JP" altLang="ja-JP" sz="1100" dirty="0"/>
              <a:t>日までの</a:t>
            </a:r>
            <a:r>
              <a:rPr lang="en-US" altLang="ja-JP" sz="1100" dirty="0"/>
              <a:t>1</a:t>
            </a:r>
            <a:r>
              <a:rPr lang="ja-JP" altLang="ja-JP" sz="1100" dirty="0"/>
              <a:t>年間で一定金額以上の医療費を支払った場合に申告すると、一定の金額（多くの場合は</a:t>
            </a:r>
            <a:r>
              <a:rPr lang="en-US" altLang="ja-JP" sz="1100" dirty="0"/>
              <a:t>10</a:t>
            </a:r>
            <a:r>
              <a:rPr lang="ja-JP" altLang="ja-JP" sz="1100" dirty="0"/>
              <a:t>万円を超える金額）を、所得から差し引かれ、所得税等が軽減される「医療費控除」という制度があります。</a:t>
            </a:r>
          </a:p>
          <a:p>
            <a:r>
              <a:rPr lang="ja-JP" altLang="ja-JP" sz="1100" dirty="0"/>
              <a:t>・支払った医療費が</a:t>
            </a:r>
            <a:r>
              <a:rPr lang="en-US" altLang="ja-JP" sz="1100" dirty="0"/>
              <a:t>10</a:t>
            </a:r>
            <a:r>
              <a:rPr lang="ja-JP" altLang="ja-JP" sz="1100" dirty="0"/>
              <a:t>万円（総所得金額等が</a:t>
            </a:r>
            <a:r>
              <a:rPr lang="en-US" altLang="ja-JP" sz="1100" dirty="0"/>
              <a:t>200</a:t>
            </a:r>
            <a:r>
              <a:rPr lang="ja-JP" altLang="ja-JP" sz="1100" dirty="0"/>
              <a:t>万円未満の方は、総所得金額等の</a:t>
            </a:r>
            <a:r>
              <a:rPr lang="en-US" altLang="ja-JP" sz="1100" dirty="0"/>
              <a:t>5</a:t>
            </a:r>
            <a:r>
              <a:rPr lang="ja-JP" altLang="ja-JP" sz="1100" dirty="0"/>
              <a:t>％）を超えた場合に利用できます。</a:t>
            </a:r>
          </a:p>
          <a:p>
            <a:r>
              <a:rPr lang="ja-JP" altLang="ja-JP" sz="1100" dirty="0"/>
              <a:t>・確定申告の際に、税務署へ申告書を提出します。</a:t>
            </a:r>
          </a:p>
          <a:p>
            <a:r>
              <a:rPr lang="ja-JP" altLang="ja-JP" sz="1100" dirty="0"/>
              <a:t>・保険適用外の医療費等も含まれますが、高額療養費として支給を受けた金額は除かれます。</a:t>
            </a:r>
          </a:p>
          <a:p>
            <a:r>
              <a:rPr lang="ja-JP" altLang="ja-JP" sz="1100" dirty="0"/>
              <a:t>詳しくは、国税庁の</a:t>
            </a:r>
            <a:r>
              <a:rPr lang="ja-JP" altLang="en-US" sz="1100" dirty="0"/>
              <a:t>ホームページ</a:t>
            </a:r>
            <a:r>
              <a:rPr lang="ja-JP" altLang="ja-JP" sz="1100" dirty="0"/>
              <a:t>か、お近くの税務署にお問い合わせください。</a:t>
            </a:r>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81</a:t>
            </a:fld>
            <a:endParaRPr kumimoji="1" lang="ja-JP" altLang="en-US"/>
          </a:p>
        </p:txBody>
      </p:sp>
    </p:spTree>
    <p:extLst>
      <p:ext uri="{BB962C8B-B14F-4D97-AF65-F5344CB8AC3E}">
        <p14:creationId xmlns:p14="http://schemas.microsoft.com/office/powerpoint/2010/main" val="40473481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smtClean="0"/>
              <a:t>インターネット上にはさまざまなぜん息に関する情報が掲載されていますが、ここに挙げたような、信頼できる機関から情報を入手するようにしましょう。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82</a:t>
            </a:fld>
            <a:endParaRPr kumimoji="1" lang="ja-JP" altLang="en-US"/>
          </a:p>
        </p:txBody>
      </p:sp>
    </p:spTree>
    <p:extLst>
      <p:ext uri="{BB962C8B-B14F-4D97-AF65-F5344CB8AC3E}">
        <p14:creationId xmlns:p14="http://schemas.microsoft.com/office/powerpoint/2010/main" val="268067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4100" y="831850"/>
            <a:ext cx="4991100" cy="3455988"/>
          </a:xfrm>
        </p:spPr>
      </p:sp>
      <p:sp>
        <p:nvSpPr>
          <p:cNvPr id="3" name="ノート プレースホルダー 2"/>
          <p:cNvSpPr>
            <a:spLocks noGrp="1"/>
          </p:cNvSpPr>
          <p:nvPr>
            <p:ph type="body" idx="1"/>
          </p:nvPr>
        </p:nvSpPr>
        <p:spPr/>
        <p:txBody>
          <a:bodyPr/>
          <a:lstStyle/>
          <a:p>
            <a:r>
              <a:rPr kumimoji="1" lang="ja-JP" altLang="en-US" dirty="0" err="1" smtClean="0"/>
              <a:t>ぜん</a:t>
            </a:r>
            <a:r>
              <a:rPr kumimoji="1" lang="ja-JP" altLang="en-US" dirty="0" smtClean="0"/>
              <a:t>息は、アレルギーが原因で起こる「アトピー型」と、アレルギーが関与しない「非アトピー型」に分かれます。</a:t>
            </a:r>
            <a:endParaRPr kumimoji="1" lang="en-US" altLang="ja-JP" dirty="0" smtClean="0"/>
          </a:p>
          <a:p>
            <a:r>
              <a:rPr kumimoji="1" lang="ja-JP" altLang="en-US" dirty="0" smtClean="0"/>
              <a:t>成人</a:t>
            </a:r>
            <a:r>
              <a:rPr kumimoji="1" lang="ja-JP" altLang="en-US" dirty="0" err="1" smtClean="0"/>
              <a:t>ぜん</a:t>
            </a:r>
            <a:r>
              <a:rPr kumimoji="1" lang="ja-JP" altLang="en-US" dirty="0" smtClean="0"/>
              <a:t>息では、</a:t>
            </a:r>
            <a:r>
              <a:rPr kumimoji="1" lang="en-US" altLang="ja-JP" dirty="0" smtClean="0"/>
              <a:t>6</a:t>
            </a:r>
            <a:r>
              <a:rPr kumimoji="1" lang="ja-JP" altLang="en-US" dirty="0" smtClean="0"/>
              <a:t>割程度の患者さんがアトピー型といわれています。（小児では</a:t>
            </a:r>
            <a:r>
              <a:rPr kumimoji="1" lang="en-US" altLang="ja-JP" dirty="0" smtClean="0"/>
              <a:t>9</a:t>
            </a:r>
            <a:r>
              <a:rPr kumimoji="1" lang="ja-JP" altLang="en-US" dirty="0" smtClean="0"/>
              <a:t>割程度がアトピー型です。）</a:t>
            </a:r>
            <a:endParaRPr kumimoji="1" lang="en-US" altLang="ja-JP" dirty="0" smtClean="0"/>
          </a:p>
          <a:p>
            <a:r>
              <a:rPr kumimoji="1" lang="ja-JP" altLang="en-US" dirty="0" err="1" smtClean="0"/>
              <a:t>ぜん</a:t>
            </a:r>
            <a:r>
              <a:rPr kumimoji="1" lang="ja-JP" altLang="en-US" dirty="0" smtClean="0"/>
              <a:t>息の原因となりやすいアレルゲンには、ダニ、カビ、ペットなどがあります。アトピー型の患者さんは、血液検査を受けて自分のアレルゲンを特定し、対策をとることが重要になります。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953AB916-7725-4E32-8979-AC095844FB81}" type="slidenum">
              <a:rPr kumimoji="1" lang="ja-JP" altLang="en-US" smtClean="0"/>
              <a:t>9</a:t>
            </a:fld>
            <a:endParaRPr kumimoji="1" lang="ja-JP" altLang="en-US"/>
          </a:p>
        </p:txBody>
      </p:sp>
    </p:spTree>
    <p:extLst>
      <p:ext uri="{BB962C8B-B14F-4D97-AF65-F5344CB8AC3E}">
        <p14:creationId xmlns:p14="http://schemas.microsoft.com/office/powerpoint/2010/main" val="407869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40956CE-BF05-44AF-8732-753D6E8960DC}" type="datetime1">
              <a:rPr kumimoji="1" lang="ja-JP" altLang="en-US" smtClean="0"/>
              <a:t>2018/6/28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162848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019B5ED-F4B9-4EED-8EA2-A87ACD9229E2}" type="datetime1">
              <a:rPr kumimoji="1" lang="ja-JP" altLang="en-US" smtClean="0"/>
              <a:t>2018/6/28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95994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C7FD1B4-AA40-40E1-A6D4-B8567600D7A9}" type="datetime1">
              <a:rPr kumimoji="1" lang="ja-JP" altLang="en-US" smtClean="0"/>
              <a:t>2018/6/28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186718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B6B897F-E84C-4F15-A8E1-596ED3E2AFA5}" type="datetime1">
              <a:rPr kumimoji="1" lang="ja-JP" altLang="en-US" smtClean="0"/>
              <a:t>2018/6/28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74902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BFB2B30-A515-4806-B4D8-AA3B7AA5E3CA}" type="datetime1">
              <a:rPr kumimoji="1" lang="ja-JP" altLang="en-US" smtClean="0"/>
              <a:t>2018/6/28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220277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CE19F72-7E8F-4EB1-97D5-E94840C3F644}" type="datetime1">
              <a:rPr kumimoji="1" lang="ja-JP" altLang="en-US" smtClean="0"/>
              <a:t>2018/6/28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236413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5586444-E3DB-4DBA-A334-F53363CBFA06}" type="datetime1">
              <a:rPr kumimoji="1" lang="ja-JP" altLang="en-US" smtClean="0"/>
              <a:t>2018/6/28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372584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72ED10E-A4A9-47AC-BC08-CD9ADF5A958B}" type="datetime1">
              <a:rPr kumimoji="1" lang="ja-JP" altLang="en-US" smtClean="0"/>
              <a:t>2018/6/28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267182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96CFB-CE32-4693-8745-97542F463AB2}" type="datetime1">
              <a:rPr kumimoji="1" lang="ja-JP" altLang="en-US" smtClean="0"/>
              <a:t>2018/6/28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340647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12717DB-4166-4E9F-BE7B-826C76E4DE81}" type="datetime1">
              <a:rPr kumimoji="1" lang="ja-JP" altLang="en-US" smtClean="0"/>
              <a:t>2018/6/28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48059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1056C82-D7D0-48B0-8909-F31C8DB3BE1D}" type="datetime1">
              <a:rPr kumimoji="1" lang="ja-JP" altLang="en-US" smtClean="0"/>
              <a:t>2018/6/28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89201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9C8FFE-3C8C-4BB3-9D79-B6C9136FFCB4}" type="datetime1">
              <a:rPr kumimoji="1" lang="ja-JP" altLang="en-US" smtClean="0"/>
              <a:t>2018/6/28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F0895-8371-4E3F-A5BC-55B58CCD7CFD}" type="slidenum">
              <a:rPr kumimoji="1" lang="ja-JP" altLang="en-US" smtClean="0"/>
              <a:t>‹#›</a:t>
            </a:fld>
            <a:endParaRPr kumimoji="1" lang="ja-JP" altLang="en-US"/>
          </a:p>
        </p:txBody>
      </p:sp>
    </p:spTree>
    <p:extLst>
      <p:ext uri="{BB962C8B-B14F-4D97-AF65-F5344CB8AC3E}">
        <p14:creationId xmlns:p14="http://schemas.microsoft.com/office/powerpoint/2010/main" val="203316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a:t>
            </a:fld>
            <a:endParaRPr kumimoji="1" lang="ja-JP" altLang="en-US"/>
          </a:p>
        </p:txBody>
      </p:sp>
    </p:spTree>
    <p:extLst>
      <p:ext uri="{BB962C8B-B14F-4D97-AF65-F5344CB8AC3E}">
        <p14:creationId xmlns:p14="http://schemas.microsoft.com/office/powerpoint/2010/main" val="283250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10</a:t>
            </a:fld>
            <a:endParaRPr kumimoji="1" lang="ja-JP" altLang="en-US"/>
          </a:p>
        </p:txBody>
      </p:sp>
    </p:spTree>
    <p:extLst>
      <p:ext uri="{BB962C8B-B14F-4D97-AF65-F5344CB8AC3E}">
        <p14:creationId xmlns:p14="http://schemas.microsoft.com/office/powerpoint/2010/main" val="314842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11</a:t>
            </a:fld>
            <a:endParaRPr kumimoji="1" lang="ja-JP" altLang="en-US"/>
          </a:p>
        </p:txBody>
      </p:sp>
    </p:spTree>
    <p:extLst>
      <p:ext uri="{BB962C8B-B14F-4D97-AF65-F5344CB8AC3E}">
        <p14:creationId xmlns:p14="http://schemas.microsoft.com/office/powerpoint/2010/main" val="230040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12</a:t>
            </a:fld>
            <a:endParaRPr kumimoji="1" lang="ja-JP" altLang="en-US"/>
          </a:p>
        </p:txBody>
      </p:sp>
    </p:spTree>
    <p:extLst>
      <p:ext uri="{BB962C8B-B14F-4D97-AF65-F5344CB8AC3E}">
        <p14:creationId xmlns:p14="http://schemas.microsoft.com/office/powerpoint/2010/main" val="315776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13</a:t>
            </a:fld>
            <a:endParaRPr kumimoji="1" lang="ja-JP" altLang="en-US"/>
          </a:p>
        </p:txBody>
      </p:sp>
    </p:spTree>
    <p:extLst>
      <p:ext uri="{BB962C8B-B14F-4D97-AF65-F5344CB8AC3E}">
        <p14:creationId xmlns:p14="http://schemas.microsoft.com/office/powerpoint/2010/main" val="995711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14</a:t>
            </a:fld>
            <a:endParaRPr kumimoji="1" lang="ja-JP" altLang="en-US"/>
          </a:p>
        </p:txBody>
      </p:sp>
    </p:spTree>
    <p:extLst>
      <p:ext uri="{BB962C8B-B14F-4D97-AF65-F5344CB8AC3E}">
        <p14:creationId xmlns:p14="http://schemas.microsoft.com/office/powerpoint/2010/main" val="3913276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15</a:t>
            </a:fld>
            <a:endParaRPr kumimoji="1" lang="ja-JP" altLang="en-US"/>
          </a:p>
        </p:txBody>
      </p:sp>
    </p:spTree>
    <p:extLst>
      <p:ext uri="{BB962C8B-B14F-4D97-AF65-F5344CB8AC3E}">
        <p14:creationId xmlns:p14="http://schemas.microsoft.com/office/powerpoint/2010/main" val="254605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16</a:t>
            </a:fld>
            <a:endParaRPr kumimoji="1" lang="ja-JP" altLang="en-US"/>
          </a:p>
        </p:txBody>
      </p:sp>
    </p:spTree>
    <p:extLst>
      <p:ext uri="{BB962C8B-B14F-4D97-AF65-F5344CB8AC3E}">
        <p14:creationId xmlns:p14="http://schemas.microsoft.com/office/powerpoint/2010/main" val="2734790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17</a:t>
            </a:fld>
            <a:endParaRPr kumimoji="1" lang="ja-JP" altLang="en-US"/>
          </a:p>
        </p:txBody>
      </p:sp>
    </p:spTree>
    <p:extLst>
      <p:ext uri="{BB962C8B-B14F-4D97-AF65-F5344CB8AC3E}">
        <p14:creationId xmlns:p14="http://schemas.microsoft.com/office/powerpoint/2010/main" val="108813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18</a:t>
            </a:fld>
            <a:endParaRPr kumimoji="1" lang="ja-JP" altLang="en-US"/>
          </a:p>
        </p:txBody>
      </p:sp>
    </p:spTree>
    <p:extLst>
      <p:ext uri="{BB962C8B-B14F-4D97-AF65-F5344CB8AC3E}">
        <p14:creationId xmlns:p14="http://schemas.microsoft.com/office/powerpoint/2010/main" val="390339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19</a:t>
            </a:fld>
            <a:endParaRPr kumimoji="1" lang="ja-JP" altLang="en-US"/>
          </a:p>
        </p:txBody>
      </p:sp>
    </p:spTree>
    <p:extLst>
      <p:ext uri="{BB962C8B-B14F-4D97-AF65-F5344CB8AC3E}">
        <p14:creationId xmlns:p14="http://schemas.microsoft.com/office/powerpoint/2010/main" val="3745477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a:t>
            </a:fld>
            <a:endParaRPr kumimoji="1" lang="ja-JP" altLang="en-US"/>
          </a:p>
        </p:txBody>
      </p:sp>
    </p:spTree>
    <p:extLst>
      <p:ext uri="{BB962C8B-B14F-4D97-AF65-F5344CB8AC3E}">
        <p14:creationId xmlns:p14="http://schemas.microsoft.com/office/powerpoint/2010/main" val="139030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20</a:t>
            </a:fld>
            <a:endParaRPr kumimoji="1" lang="ja-JP" altLang="en-US"/>
          </a:p>
        </p:txBody>
      </p:sp>
    </p:spTree>
    <p:extLst>
      <p:ext uri="{BB962C8B-B14F-4D97-AF65-F5344CB8AC3E}">
        <p14:creationId xmlns:p14="http://schemas.microsoft.com/office/powerpoint/2010/main" val="199527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21</a:t>
            </a:fld>
            <a:endParaRPr kumimoji="1" lang="ja-JP" altLang="en-US"/>
          </a:p>
        </p:txBody>
      </p:sp>
    </p:spTree>
    <p:extLst>
      <p:ext uri="{BB962C8B-B14F-4D97-AF65-F5344CB8AC3E}">
        <p14:creationId xmlns:p14="http://schemas.microsoft.com/office/powerpoint/2010/main" val="2851545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22</a:t>
            </a:fld>
            <a:endParaRPr kumimoji="1" lang="ja-JP" altLang="en-US"/>
          </a:p>
        </p:txBody>
      </p:sp>
    </p:spTree>
    <p:extLst>
      <p:ext uri="{BB962C8B-B14F-4D97-AF65-F5344CB8AC3E}">
        <p14:creationId xmlns:p14="http://schemas.microsoft.com/office/powerpoint/2010/main" val="419165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23</a:t>
            </a:fld>
            <a:endParaRPr kumimoji="1" lang="ja-JP" altLang="en-US"/>
          </a:p>
        </p:txBody>
      </p:sp>
    </p:spTree>
    <p:extLst>
      <p:ext uri="{BB962C8B-B14F-4D97-AF65-F5344CB8AC3E}">
        <p14:creationId xmlns:p14="http://schemas.microsoft.com/office/powerpoint/2010/main" val="1589732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24</a:t>
            </a:fld>
            <a:endParaRPr kumimoji="1" lang="ja-JP" altLang="en-US"/>
          </a:p>
        </p:txBody>
      </p:sp>
    </p:spTree>
    <p:extLst>
      <p:ext uri="{BB962C8B-B14F-4D97-AF65-F5344CB8AC3E}">
        <p14:creationId xmlns:p14="http://schemas.microsoft.com/office/powerpoint/2010/main" val="76310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25</a:t>
            </a:fld>
            <a:endParaRPr kumimoji="1" lang="ja-JP" altLang="en-US"/>
          </a:p>
        </p:txBody>
      </p:sp>
    </p:spTree>
    <p:extLst>
      <p:ext uri="{BB962C8B-B14F-4D97-AF65-F5344CB8AC3E}">
        <p14:creationId xmlns:p14="http://schemas.microsoft.com/office/powerpoint/2010/main" val="1122093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26</a:t>
            </a:fld>
            <a:endParaRPr kumimoji="1" lang="ja-JP" altLang="en-US"/>
          </a:p>
        </p:txBody>
      </p:sp>
    </p:spTree>
    <p:extLst>
      <p:ext uri="{BB962C8B-B14F-4D97-AF65-F5344CB8AC3E}">
        <p14:creationId xmlns:p14="http://schemas.microsoft.com/office/powerpoint/2010/main" val="700830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27</a:t>
            </a:fld>
            <a:endParaRPr kumimoji="1" lang="ja-JP" altLang="en-US"/>
          </a:p>
        </p:txBody>
      </p:sp>
    </p:spTree>
    <p:extLst>
      <p:ext uri="{BB962C8B-B14F-4D97-AF65-F5344CB8AC3E}">
        <p14:creationId xmlns:p14="http://schemas.microsoft.com/office/powerpoint/2010/main" val="82439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28</a:t>
            </a:fld>
            <a:endParaRPr kumimoji="1" lang="ja-JP" altLang="en-US"/>
          </a:p>
        </p:txBody>
      </p:sp>
    </p:spTree>
    <p:extLst>
      <p:ext uri="{BB962C8B-B14F-4D97-AF65-F5344CB8AC3E}">
        <p14:creationId xmlns:p14="http://schemas.microsoft.com/office/powerpoint/2010/main" val="4099580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29</a:t>
            </a:fld>
            <a:endParaRPr kumimoji="1" lang="ja-JP" altLang="en-US"/>
          </a:p>
        </p:txBody>
      </p:sp>
    </p:spTree>
    <p:extLst>
      <p:ext uri="{BB962C8B-B14F-4D97-AF65-F5344CB8AC3E}">
        <p14:creationId xmlns:p14="http://schemas.microsoft.com/office/powerpoint/2010/main" val="374042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a:t>
            </a:fld>
            <a:endParaRPr kumimoji="1" lang="ja-JP" altLang="en-US"/>
          </a:p>
        </p:txBody>
      </p:sp>
    </p:spTree>
    <p:extLst>
      <p:ext uri="{BB962C8B-B14F-4D97-AF65-F5344CB8AC3E}">
        <p14:creationId xmlns:p14="http://schemas.microsoft.com/office/powerpoint/2010/main" val="313011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30</a:t>
            </a:fld>
            <a:endParaRPr kumimoji="1" lang="ja-JP" altLang="en-US"/>
          </a:p>
        </p:txBody>
      </p:sp>
    </p:spTree>
    <p:extLst>
      <p:ext uri="{BB962C8B-B14F-4D97-AF65-F5344CB8AC3E}">
        <p14:creationId xmlns:p14="http://schemas.microsoft.com/office/powerpoint/2010/main" val="1704378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31</a:t>
            </a:fld>
            <a:endParaRPr kumimoji="1" lang="ja-JP" altLang="en-US"/>
          </a:p>
        </p:txBody>
      </p:sp>
    </p:spTree>
    <p:extLst>
      <p:ext uri="{BB962C8B-B14F-4D97-AF65-F5344CB8AC3E}">
        <p14:creationId xmlns:p14="http://schemas.microsoft.com/office/powerpoint/2010/main" val="2306352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32</a:t>
            </a:fld>
            <a:endParaRPr kumimoji="1" lang="ja-JP" altLang="en-US"/>
          </a:p>
        </p:txBody>
      </p:sp>
    </p:spTree>
    <p:extLst>
      <p:ext uri="{BB962C8B-B14F-4D97-AF65-F5344CB8AC3E}">
        <p14:creationId xmlns:p14="http://schemas.microsoft.com/office/powerpoint/2010/main" val="284205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33</a:t>
            </a:fld>
            <a:endParaRPr kumimoji="1" lang="ja-JP" altLang="en-US"/>
          </a:p>
        </p:txBody>
      </p:sp>
    </p:spTree>
    <p:extLst>
      <p:ext uri="{BB962C8B-B14F-4D97-AF65-F5344CB8AC3E}">
        <p14:creationId xmlns:p14="http://schemas.microsoft.com/office/powerpoint/2010/main" val="34812199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34</a:t>
            </a:fld>
            <a:endParaRPr kumimoji="1" lang="ja-JP" altLang="en-US"/>
          </a:p>
        </p:txBody>
      </p:sp>
    </p:spTree>
    <p:extLst>
      <p:ext uri="{BB962C8B-B14F-4D97-AF65-F5344CB8AC3E}">
        <p14:creationId xmlns:p14="http://schemas.microsoft.com/office/powerpoint/2010/main" val="3872215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35</a:t>
            </a:fld>
            <a:endParaRPr kumimoji="1" lang="ja-JP" altLang="en-US"/>
          </a:p>
        </p:txBody>
      </p:sp>
    </p:spTree>
    <p:extLst>
      <p:ext uri="{BB962C8B-B14F-4D97-AF65-F5344CB8AC3E}">
        <p14:creationId xmlns:p14="http://schemas.microsoft.com/office/powerpoint/2010/main" val="1869363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36</a:t>
            </a:fld>
            <a:endParaRPr kumimoji="1" lang="ja-JP" altLang="en-US"/>
          </a:p>
        </p:txBody>
      </p:sp>
    </p:spTree>
    <p:extLst>
      <p:ext uri="{BB962C8B-B14F-4D97-AF65-F5344CB8AC3E}">
        <p14:creationId xmlns:p14="http://schemas.microsoft.com/office/powerpoint/2010/main" val="444037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37</a:t>
            </a:fld>
            <a:endParaRPr kumimoji="1" lang="ja-JP" altLang="en-US"/>
          </a:p>
        </p:txBody>
      </p:sp>
    </p:spTree>
    <p:extLst>
      <p:ext uri="{BB962C8B-B14F-4D97-AF65-F5344CB8AC3E}">
        <p14:creationId xmlns:p14="http://schemas.microsoft.com/office/powerpoint/2010/main" val="1683775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38</a:t>
            </a:fld>
            <a:endParaRPr kumimoji="1" lang="ja-JP" altLang="en-US"/>
          </a:p>
        </p:txBody>
      </p:sp>
    </p:spTree>
    <p:extLst>
      <p:ext uri="{BB962C8B-B14F-4D97-AF65-F5344CB8AC3E}">
        <p14:creationId xmlns:p14="http://schemas.microsoft.com/office/powerpoint/2010/main" val="2157838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39</a:t>
            </a:fld>
            <a:endParaRPr kumimoji="1" lang="ja-JP" altLang="en-US"/>
          </a:p>
        </p:txBody>
      </p:sp>
    </p:spTree>
    <p:extLst>
      <p:ext uri="{BB962C8B-B14F-4D97-AF65-F5344CB8AC3E}">
        <p14:creationId xmlns:p14="http://schemas.microsoft.com/office/powerpoint/2010/main" val="349578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a:t>
            </a:fld>
            <a:endParaRPr kumimoji="1" lang="ja-JP" altLang="en-US"/>
          </a:p>
        </p:txBody>
      </p:sp>
    </p:spTree>
    <p:extLst>
      <p:ext uri="{BB962C8B-B14F-4D97-AF65-F5344CB8AC3E}">
        <p14:creationId xmlns:p14="http://schemas.microsoft.com/office/powerpoint/2010/main" val="179490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40</a:t>
            </a:fld>
            <a:endParaRPr kumimoji="1" lang="ja-JP" altLang="en-US"/>
          </a:p>
        </p:txBody>
      </p:sp>
    </p:spTree>
    <p:extLst>
      <p:ext uri="{BB962C8B-B14F-4D97-AF65-F5344CB8AC3E}">
        <p14:creationId xmlns:p14="http://schemas.microsoft.com/office/powerpoint/2010/main" val="2912752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41</a:t>
            </a:fld>
            <a:endParaRPr kumimoji="1" lang="ja-JP" altLang="en-US"/>
          </a:p>
        </p:txBody>
      </p:sp>
    </p:spTree>
    <p:extLst>
      <p:ext uri="{BB962C8B-B14F-4D97-AF65-F5344CB8AC3E}">
        <p14:creationId xmlns:p14="http://schemas.microsoft.com/office/powerpoint/2010/main" val="3967095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42</a:t>
            </a:fld>
            <a:endParaRPr kumimoji="1" lang="ja-JP" altLang="en-US"/>
          </a:p>
        </p:txBody>
      </p:sp>
    </p:spTree>
    <p:extLst>
      <p:ext uri="{BB962C8B-B14F-4D97-AF65-F5344CB8AC3E}">
        <p14:creationId xmlns:p14="http://schemas.microsoft.com/office/powerpoint/2010/main" val="872946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43</a:t>
            </a:fld>
            <a:endParaRPr kumimoji="1" lang="ja-JP" altLang="en-US"/>
          </a:p>
        </p:txBody>
      </p:sp>
    </p:spTree>
    <p:extLst>
      <p:ext uri="{BB962C8B-B14F-4D97-AF65-F5344CB8AC3E}">
        <p14:creationId xmlns:p14="http://schemas.microsoft.com/office/powerpoint/2010/main" val="464541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44</a:t>
            </a:fld>
            <a:endParaRPr kumimoji="1" lang="ja-JP" altLang="en-US"/>
          </a:p>
        </p:txBody>
      </p:sp>
    </p:spTree>
    <p:extLst>
      <p:ext uri="{BB962C8B-B14F-4D97-AF65-F5344CB8AC3E}">
        <p14:creationId xmlns:p14="http://schemas.microsoft.com/office/powerpoint/2010/main" val="3281804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45</a:t>
            </a:fld>
            <a:endParaRPr kumimoji="1" lang="ja-JP" altLang="en-US"/>
          </a:p>
        </p:txBody>
      </p:sp>
    </p:spTree>
    <p:extLst>
      <p:ext uri="{BB962C8B-B14F-4D97-AF65-F5344CB8AC3E}">
        <p14:creationId xmlns:p14="http://schemas.microsoft.com/office/powerpoint/2010/main" val="4279941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46</a:t>
            </a:fld>
            <a:endParaRPr kumimoji="1" lang="ja-JP" altLang="en-US"/>
          </a:p>
        </p:txBody>
      </p:sp>
    </p:spTree>
    <p:extLst>
      <p:ext uri="{BB962C8B-B14F-4D97-AF65-F5344CB8AC3E}">
        <p14:creationId xmlns:p14="http://schemas.microsoft.com/office/powerpoint/2010/main" val="3009670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47</a:t>
            </a:fld>
            <a:endParaRPr kumimoji="1" lang="ja-JP" altLang="en-US"/>
          </a:p>
        </p:txBody>
      </p:sp>
    </p:spTree>
    <p:extLst>
      <p:ext uri="{BB962C8B-B14F-4D97-AF65-F5344CB8AC3E}">
        <p14:creationId xmlns:p14="http://schemas.microsoft.com/office/powerpoint/2010/main" val="1346908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48</a:t>
            </a:fld>
            <a:endParaRPr kumimoji="1" lang="ja-JP" altLang="en-US"/>
          </a:p>
        </p:txBody>
      </p:sp>
    </p:spTree>
    <p:extLst>
      <p:ext uri="{BB962C8B-B14F-4D97-AF65-F5344CB8AC3E}">
        <p14:creationId xmlns:p14="http://schemas.microsoft.com/office/powerpoint/2010/main" val="2494565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49</a:t>
            </a:fld>
            <a:endParaRPr kumimoji="1" lang="ja-JP" altLang="en-US"/>
          </a:p>
        </p:txBody>
      </p:sp>
    </p:spTree>
    <p:extLst>
      <p:ext uri="{BB962C8B-B14F-4D97-AF65-F5344CB8AC3E}">
        <p14:creationId xmlns:p14="http://schemas.microsoft.com/office/powerpoint/2010/main" val="550428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5</a:t>
            </a:fld>
            <a:endParaRPr kumimoji="1" lang="ja-JP" altLang="en-US"/>
          </a:p>
        </p:txBody>
      </p:sp>
    </p:spTree>
    <p:extLst>
      <p:ext uri="{BB962C8B-B14F-4D97-AF65-F5344CB8AC3E}">
        <p14:creationId xmlns:p14="http://schemas.microsoft.com/office/powerpoint/2010/main" val="2192422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50</a:t>
            </a:fld>
            <a:endParaRPr kumimoji="1" lang="ja-JP" altLang="en-US"/>
          </a:p>
        </p:txBody>
      </p:sp>
    </p:spTree>
    <p:extLst>
      <p:ext uri="{BB962C8B-B14F-4D97-AF65-F5344CB8AC3E}">
        <p14:creationId xmlns:p14="http://schemas.microsoft.com/office/powerpoint/2010/main" val="4025665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51</a:t>
            </a:fld>
            <a:endParaRPr kumimoji="1" lang="ja-JP" altLang="en-US"/>
          </a:p>
        </p:txBody>
      </p:sp>
    </p:spTree>
    <p:extLst>
      <p:ext uri="{BB962C8B-B14F-4D97-AF65-F5344CB8AC3E}">
        <p14:creationId xmlns:p14="http://schemas.microsoft.com/office/powerpoint/2010/main" val="4218988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52</a:t>
            </a:fld>
            <a:endParaRPr kumimoji="1" lang="ja-JP" altLang="en-US"/>
          </a:p>
        </p:txBody>
      </p:sp>
    </p:spTree>
    <p:extLst>
      <p:ext uri="{BB962C8B-B14F-4D97-AF65-F5344CB8AC3E}">
        <p14:creationId xmlns:p14="http://schemas.microsoft.com/office/powerpoint/2010/main" val="933879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53</a:t>
            </a:fld>
            <a:endParaRPr kumimoji="1" lang="ja-JP" altLang="en-US"/>
          </a:p>
        </p:txBody>
      </p:sp>
    </p:spTree>
    <p:extLst>
      <p:ext uri="{BB962C8B-B14F-4D97-AF65-F5344CB8AC3E}">
        <p14:creationId xmlns:p14="http://schemas.microsoft.com/office/powerpoint/2010/main" val="2706506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54</a:t>
            </a:fld>
            <a:endParaRPr kumimoji="1" lang="ja-JP" altLang="en-US"/>
          </a:p>
        </p:txBody>
      </p:sp>
    </p:spTree>
    <p:extLst>
      <p:ext uri="{BB962C8B-B14F-4D97-AF65-F5344CB8AC3E}">
        <p14:creationId xmlns:p14="http://schemas.microsoft.com/office/powerpoint/2010/main" val="368156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55</a:t>
            </a:fld>
            <a:endParaRPr kumimoji="1" lang="ja-JP" altLang="en-US"/>
          </a:p>
        </p:txBody>
      </p:sp>
    </p:spTree>
    <p:extLst>
      <p:ext uri="{BB962C8B-B14F-4D97-AF65-F5344CB8AC3E}">
        <p14:creationId xmlns:p14="http://schemas.microsoft.com/office/powerpoint/2010/main" val="895843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56</a:t>
            </a:fld>
            <a:endParaRPr kumimoji="1" lang="ja-JP" altLang="en-US"/>
          </a:p>
        </p:txBody>
      </p:sp>
    </p:spTree>
    <p:extLst>
      <p:ext uri="{BB962C8B-B14F-4D97-AF65-F5344CB8AC3E}">
        <p14:creationId xmlns:p14="http://schemas.microsoft.com/office/powerpoint/2010/main" val="2401100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57</a:t>
            </a:fld>
            <a:endParaRPr kumimoji="1" lang="ja-JP" altLang="en-US"/>
          </a:p>
        </p:txBody>
      </p:sp>
    </p:spTree>
    <p:extLst>
      <p:ext uri="{BB962C8B-B14F-4D97-AF65-F5344CB8AC3E}">
        <p14:creationId xmlns:p14="http://schemas.microsoft.com/office/powerpoint/2010/main" val="2580146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58</a:t>
            </a:fld>
            <a:endParaRPr kumimoji="1" lang="ja-JP" altLang="en-US"/>
          </a:p>
        </p:txBody>
      </p:sp>
    </p:spTree>
    <p:extLst>
      <p:ext uri="{BB962C8B-B14F-4D97-AF65-F5344CB8AC3E}">
        <p14:creationId xmlns:p14="http://schemas.microsoft.com/office/powerpoint/2010/main" val="1051122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59</a:t>
            </a:fld>
            <a:endParaRPr kumimoji="1" lang="ja-JP" altLang="en-US"/>
          </a:p>
        </p:txBody>
      </p:sp>
    </p:spTree>
    <p:extLst>
      <p:ext uri="{BB962C8B-B14F-4D97-AF65-F5344CB8AC3E}">
        <p14:creationId xmlns:p14="http://schemas.microsoft.com/office/powerpoint/2010/main" val="170702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a:t>
            </a:fld>
            <a:endParaRPr kumimoji="1" lang="ja-JP" altLang="en-US"/>
          </a:p>
        </p:txBody>
      </p:sp>
    </p:spTree>
    <p:extLst>
      <p:ext uri="{BB962C8B-B14F-4D97-AF65-F5344CB8AC3E}">
        <p14:creationId xmlns:p14="http://schemas.microsoft.com/office/powerpoint/2010/main" val="799808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60</a:t>
            </a:fld>
            <a:endParaRPr kumimoji="1" lang="ja-JP" altLang="en-US"/>
          </a:p>
        </p:txBody>
      </p:sp>
    </p:spTree>
    <p:extLst>
      <p:ext uri="{BB962C8B-B14F-4D97-AF65-F5344CB8AC3E}">
        <p14:creationId xmlns:p14="http://schemas.microsoft.com/office/powerpoint/2010/main" val="3549754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61</a:t>
            </a:fld>
            <a:endParaRPr kumimoji="1" lang="ja-JP" altLang="en-US"/>
          </a:p>
        </p:txBody>
      </p:sp>
    </p:spTree>
    <p:extLst>
      <p:ext uri="{BB962C8B-B14F-4D97-AF65-F5344CB8AC3E}">
        <p14:creationId xmlns:p14="http://schemas.microsoft.com/office/powerpoint/2010/main" val="2391480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62</a:t>
            </a:fld>
            <a:endParaRPr kumimoji="1" lang="ja-JP" altLang="en-US"/>
          </a:p>
        </p:txBody>
      </p:sp>
    </p:spTree>
    <p:extLst>
      <p:ext uri="{BB962C8B-B14F-4D97-AF65-F5344CB8AC3E}">
        <p14:creationId xmlns:p14="http://schemas.microsoft.com/office/powerpoint/2010/main" val="2627359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63</a:t>
            </a:fld>
            <a:endParaRPr kumimoji="1" lang="ja-JP" altLang="en-US"/>
          </a:p>
        </p:txBody>
      </p:sp>
    </p:spTree>
    <p:extLst>
      <p:ext uri="{BB962C8B-B14F-4D97-AF65-F5344CB8AC3E}">
        <p14:creationId xmlns:p14="http://schemas.microsoft.com/office/powerpoint/2010/main" val="35693281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64</a:t>
            </a:fld>
            <a:endParaRPr kumimoji="1" lang="ja-JP" altLang="en-US"/>
          </a:p>
        </p:txBody>
      </p:sp>
    </p:spTree>
    <p:extLst>
      <p:ext uri="{BB962C8B-B14F-4D97-AF65-F5344CB8AC3E}">
        <p14:creationId xmlns:p14="http://schemas.microsoft.com/office/powerpoint/2010/main" val="601095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65</a:t>
            </a:fld>
            <a:endParaRPr kumimoji="1" lang="ja-JP" altLang="en-US"/>
          </a:p>
        </p:txBody>
      </p:sp>
    </p:spTree>
    <p:extLst>
      <p:ext uri="{BB962C8B-B14F-4D97-AF65-F5344CB8AC3E}">
        <p14:creationId xmlns:p14="http://schemas.microsoft.com/office/powerpoint/2010/main" val="2935101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66</a:t>
            </a:fld>
            <a:endParaRPr kumimoji="1" lang="ja-JP" altLang="en-US"/>
          </a:p>
        </p:txBody>
      </p:sp>
    </p:spTree>
    <p:extLst>
      <p:ext uri="{BB962C8B-B14F-4D97-AF65-F5344CB8AC3E}">
        <p14:creationId xmlns:p14="http://schemas.microsoft.com/office/powerpoint/2010/main" val="878745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67</a:t>
            </a:fld>
            <a:endParaRPr kumimoji="1" lang="ja-JP" altLang="en-US"/>
          </a:p>
        </p:txBody>
      </p:sp>
    </p:spTree>
    <p:extLst>
      <p:ext uri="{BB962C8B-B14F-4D97-AF65-F5344CB8AC3E}">
        <p14:creationId xmlns:p14="http://schemas.microsoft.com/office/powerpoint/2010/main" val="3879832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68</a:t>
            </a:fld>
            <a:endParaRPr kumimoji="1" lang="ja-JP" altLang="en-US"/>
          </a:p>
        </p:txBody>
      </p:sp>
    </p:spTree>
    <p:extLst>
      <p:ext uri="{BB962C8B-B14F-4D97-AF65-F5344CB8AC3E}">
        <p14:creationId xmlns:p14="http://schemas.microsoft.com/office/powerpoint/2010/main" val="24692769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69</a:t>
            </a:fld>
            <a:endParaRPr kumimoji="1" lang="ja-JP" altLang="en-US"/>
          </a:p>
        </p:txBody>
      </p:sp>
    </p:spTree>
    <p:extLst>
      <p:ext uri="{BB962C8B-B14F-4D97-AF65-F5344CB8AC3E}">
        <p14:creationId xmlns:p14="http://schemas.microsoft.com/office/powerpoint/2010/main" val="432118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7</a:t>
            </a:fld>
            <a:endParaRPr kumimoji="1" lang="ja-JP" altLang="en-US"/>
          </a:p>
        </p:txBody>
      </p:sp>
    </p:spTree>
    <p:extLst>
      <p:ext uri="{BB962C8B-B14F-4D97-AF65-F5344CB8AC3E}">
        <p14:creationId xmlns:p14="http://schemas.microsoft.com/office/powerpoint/2010/main" val="32045561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70</a:t>
            </a:fld>
            <a:endParaRPr kumimoji="1" lang="ja-JP" altLang="en-US"/>
          </a:p>
        </p:txBody>
      </p:sp>
    </p:spTree>
    <p:extLst>
      <p:ext uri="{BB962C8B-B14F-4D97-AF65-F5344CB8AC3E}">
        <p14:creationId xmlns:p14="http://schemas.microsoft.com/office/powerpoint/2010/main" val="11859750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71</a:t>
            </a:fld>
            <a:endParaRPr kumimoji="1" lang="ja-JP" altLang="en-US"/>
          </a:p>
        </p:txBody>
      </p:sp>
    </p:spTree>
    <p:extLst>
      <p:ext uri="{BB962C8B-B14F-4D97-AF65-F5344CB8AC3E}">
        <p14:creationId xmlns:p14="http://schemas.microsoft.com/office/powerpoint/2010/main" val="34681575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72</a:t>
            </a:fld>
            <a:endParaRPr kumimoji="1" lang="ja-JP" altLang="en-US"/>
          </a:p>
        </p:txBody>
      </p:sp>
    </p:spTree>
    <p:extLst>
      <p:ext uri="{BB962C8B-B14F-4D97-AF65-F5344CB8AC3E}">
        <p14:creationId xmlns:p14="http://schemas.microsoft.com/office/powerpoint/2010/main" val="4200982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73</a:t>
            </a:fld>
            <a:endParaRPr kumimoji="1" lang="ja-JP" altLang="en-US"/>
          </a:p>
        </p:txBody>
      </p:sp>
    </p:spTree>
    <p:extLst>
      <p:ext uri="{BB962C8B-B14F-4D97-AF65-F5344CB8AC3E}">
        <p14:creationId xmlns:p14="http://schemas.microsoft.com/office/powerpoint/2010/main" val="2131076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74</a:t>
            </a:fld>
            <a:endParaRPr kumimoji="1" lang="ja-JP" altLang="en-US"/>
          </a:p>
        </p:txBody>
      </p:sp>
    </p:spTree>
    <p:extLst>
      <p:ext uri="{BB962C8B-B14F-4D97-AF65-F5344CB8AC3E}">
        <p14:creationId xmlns:p14="http://schemas.microsoft.com/office/powerpoint/2010/main" val="481840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75</a:t>
            </a:fld>
            <a:endParaRPr kumimoji="1" lang="ja-JP" altLang="en-US"/>
          </a:p>
        </p:txBody>
      </p:sp>
    </p:spTree>
    <p:extLst>
      <p:ext uri="{BB962C8B-B14F-4D97-AF65-F5344CB8AC3E}">
        <p14:creationId xmlns:p14="http://schemas.microsoft.com/office/powerpoint/2010/main" val="752354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76</a:t>
            </a:fld>
            <a:endParaRPr kumimoji="1" lang="ja-JP" altLang="en-US"/>
          </a:p>
        </p:txBody>
      </p:sp>
    </p:spTree>
    <p:extLst>
      <p:ext uri="{BB962C8B-B14F-4D97-AF65-F5344CB8AC3E}">
        <p14:creationId xmlns:p14="http://schemas.microsoft.com/office/powerpoint/2010/main" val="3364834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77</a:t>
            </a:fld>
            <a:endParaRPr kumimoji="1" lang="ja-JP" altLang="en-US"/>
          </a:p>
        </p:txBody>
      </p:sp>
    </p:spTree>
    <p:extLst>
      <p:ext uri="{BB962C8B-B14F-4D97-AF65-F5344CB8AC3E}">
        <p14:creationId xmlns:p14="http://schemas.microsoft.com/office/powerpoint/2010/main" val="3985131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78</a:t>
            </a:fld>
            <a:endParaRPr kumimoji="1" lang="ja-JP" altLang="en-US"/>
          </a:p>
        </p:txBody>
      </p:sp>
    </p:spTree>
    <p:extLst>
      <p:ext uri="{BB962C8B-B14F-4D97-AF65-F5344CB8AC3E}">
        <p14:creationId xmlns:p14="http://schemas.microsoft.com/office/powerpoint/2010/main" val="832369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3" name="スライド番号プレースホルダー 2"/>
          <p:cNvSpPr>
            <a:spLocks noGrp="1"/>
          </p:cNvSpPr>
          <p:nvPr>
            <p:ph type="sldNum" sz="quarter" idx="12"/>
          </p:nvPr>
        </p:nvSpPr>
        <p:spPr/>
        <p:txBody>
          <a:bodyPr/>
          <a:lstStyle/>
          <a:p>
            <a:fld id="{7ECF0895-8371-4E3F-A5BC-55B58CCD7CFD}" type="slidenum">
              <a:rPr kumimoji="1" lang="ja-JP" altLang="en-US" smtClean="0"/>
              <a:t>79</a:t>
            </a:fld>
            <a:endParaRPr kumimoji="1" lang="ja-JP" altLang="en-US"/>
          </a:p>
        </p:txBody>
      </p:sp>
    </p:spTree>
    <p:extLst>
      <p:ext uri="{BB962C8B-B14F-4D97-AF65-F5344CB8AC3E}">
        <p14:creationId xmlns:p14="http://schemas.microsoft.com/office/powerpoint/2010/main" val="3995329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8</a:t>
            </a:fld>
            <a:endParaRPr kumimoji="1" lang="ja-JP" altLang="en-US"/>
          </a:p>
        </p:txBody>
      </p:sp>
    </p:spTree>
    <p:extLst>
      <p:ext uri="{BB962C8B-B14F-4D97-AF65-F5344CB8AC3E}">
        <p14:creationId xmlns:p14="http://schemas.microsoft.com/office/powerpoint/2010/main" val="7902801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80</a:t>
            </a:fld>
            <a:endParaRPr kumimoji="1" lang="ja-JP" altLang="en-US"/>
          </a:p>
        </p:txBody>
      </p:sp>
    </p:spTree>
    <p:extLst>
      <p:ext uri="{BB962C8B-B14F-4D97-AF65-F5344CB8AC3E}">
        <p14:creationId xmlns:p14="http://schemas.microsoft.com/office/powerpoint/2010/main" val="3160385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81</a:t>
            </a:fld>
            <a:endParaRPr kumimoji="1" lang="ja-JP" altLang="en-US"/>
          </a:p>
        </p:txBody>
      </p:sp>
    </p:spTree>
    <p:extLst>
      <p:ext uri="{BB962C8B-B14F-4D97-AF65-F5344CB8AC3E}">
        <p14:creationId xmlns:p14="http://schemas.microsoft.com/office/powerpoint/2010/main" val="1706597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82</a:t>
            </a:fld>
            <a:endParaRPr kumimoji="1" lang="ja-JP" altLang="en-US"/>
          </a:p>
        </p:txBody>
      </p:sp>
    </p:spTree>
    <p:extLst>
      <p:ext uri="{BB962C8B-B14F-4D97-AF65-F5344CB8AC3E}">
        <p14:creationId xmlns:p14="http://schemas.microsoft.com/office/powerpoint/2010/main" val="3461746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 y="9144"/>
            <a:ext cx="9899033" cy="6839712"/>
          </a:xfrm>
          <a:prstGeom prst="rect">
            <a:avLst/>
          </a:prstGeom>
        </p:spPr>
      </p:pic>
      <p:sp>
        <p:nvSpPr>
          <p:cNvPr id="2" name="スライド番号プレースホルダー 1"/>
          <p:cNvSpPr>
            <a:spLocks noGrp="1"/>
          </p:cNvSpPr>
          <p:nvPr>
            <p:ph type="sldNum" sz="quarter" idx="12"/>
          </p:nvPr>
        </p:nvSpPr>
        <p:spPr/>
        <p:txBody>
          <a:bodyPr/>
          <a:lstStyle/>
          <a:p>
            <a:fld id="{7ECF0895-8371-4E3F-A5BC-55B58CCD7CFD}" type="slidenum">
              <a:rPr kumimoji="1" lang="ja-JP" altLang="en-US" smtClean="0"/>
              <a:t>9</a:t>
            </a:fld>
            <a:endParaRPr kumimoji="1" lang="ja-JP" altLang="en-US"/>
          </a:p>
        </p:txBody>
      </p:sp>
    </p:spTree>
    <p:extLst>
      <p:ext uri="{BB962C8B-B14F-4D97-AF65-F5344CB8AC3E}">
        <p14:creationId xmlns:p14="http://schemas.microsoft.com/office/powerpoint/2010/main" val="281683776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2592</TotalTime>
  <Words>8788</Words>
  <Application>Microsoft Office PowerPoint</Application>
  <PresentationFormat>A4 210 x 297 mm</PresentationFormat>
  <Paragraphs>705</Paragraphs>
  <Slides>82</Slides>
  <Notes>82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82</vt:i4>
      </vt:variant>
    </vt:vector>
  </HeadingPairs>
  <TitlesOfParts>
    <vt:vector size="88" baseType="lpstr">
      <vt:lpstr>ＭＳ Ｐゴシック</vt:lpstr>
      <vt:lpstr>Osaka</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東京法規出版</dc:creator>
  <cp:lastModifiedBy>東京法規出版</cp:lastModifiedBy>
  <cp:revision>291</cp:revision>
  <cp:lastPrinted>2018-06-28T04:15:44Z</cp:lastPrinted>
  <dcterms:created xsi:type="dcterms:W3CDTF">2017-12-12T05:35:45Z</dcterms:created>
  <dcterms:modified xsi:type="dcterms:W3CDTF">2018-06-28T04:15:55Z</dcterms:modified>
</cp:coreProperties>
</file>